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Inter"/>
      <p:bold r:id="rId55"/>
    </p:embeddedFont>
    <p:embeddedFont>
      <p:font typeface="Tahoma"/>
      <p:regular r:id="rId56"/>
      <p:bold r:id="rId57"/>
    </p:embeddedFont>
    <p:embeddedFont>
      <p:font typeface="Glory"/>
      <p:regular r:id="rId58"/>
      <p:bold r:id="rId59"/>
      <p:italic r:id="rId60"/>
      <p:boldItalic r:id="rId61"/>
    </p:embeddedFont>
    <p:embeddedFont>
      <p:font typeface="Inter Medium"/>
      <p:regular r:id="rId62"/>
      <p:bold r:id="rId63"/>
    </p:embeddedFont>
    <p:embeddedFont>
      <p:font typeface="Special Elite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iL+PeGXcZnikdkid9vF5Sp0PLu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3399FE-2A68-4AF7-852B-CADB073D10EF}">
  <a:tblStyle styleId="{0E3399FE-2A68-4AF7-852B-CADB073D10E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CD4FCCF2-F78E-43D0-B018-EFD5A64425D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 b="off" i="off"/>
      <a:tcStyle>
        <a:fill>
          <a:solidFill>
            <a:srgbClr val="F8D6CC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8D6CC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  <a:tblStyle styleId="{0C3E5809-A57A-49C0-B793-8188A90AAD7F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Medium-regular.fntdata"/><Relationship Id="rId61" Type="http://schemas.openxmlformats.org/officeDocument/2006/relationships/font" Target="fonts/Glory-boldItalic.fntdata"/><Relationship Id="rId20" Type="http://schemas.openxmlformats.org/officeDocument/2006/relationships/slide" Target="slides/slide15.xml"/><Relationship Id="rId64" Type="http://schemas.openxmlformats.org/officeDocument/2006/relationships/font" Target="fonts/SpecialElite-regular.fntdata"/><Relationship Id="rId63" Type="http://schemas.openxmlformats.org/officeDocument/2006/relationships/font" Target="fonts/Inter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lory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Inter-bold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Tahoma-bold.fntdata"/><Relationship Id="rId12" Type="http://schemas.openxmlformats.org/officeDocument/2006/relationships/slide" Target="slides/slide7.xml"/><Relationship Id="rId56" Type="http://schemas.openxmlformats.org/officeDocument/2006/relationships/font" Target="fonts/Tahoma-regular.fntdata"/><Relationship Id="rId15" Type="http://schemas.openxmlformats.org/officeDocument/2006/relationships/slide" Target="slides/slide10.xml"/><Relationship Id="rId59" Type="http://schemas.openxmlformats.org/officeDocument/2006/relationships/font" Target="fonts/Glory-bold.fntdata"/><Relationship Id="rId14" Type="http://schemas.openxmlformats.org/officeDocument/2006/relationships/slide" Target="slides/slide9.xml"/><Relationship Id="rId58" Type="http://schemas.openxmlformats.org/officeDocument/2006/relationships/font" Target="fonts/Glory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8c45fa942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58c45fa9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Life Cycle of a Volcano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Active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Any volcano that has erupted in the past 10,000 years.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Examples: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Cotopaxi in South America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Mount St Helens in North America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58c45fa942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c45fa94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58c45fa9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Life Cycle of a Volcano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/>
              <a:t>Dormant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volcano that has not erupted in the past 10,000 years but that is expected to erupt again in the future.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Examples: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Kilimanjaro in Tanzania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Mount Tabor in North America</a:t>
            </a:r>
            <a:endParaRPr/>
          </a:p>
        </p:txBody>
      </p:sp>
      <p:sp>
        <p:nvSpPr>
          <p:cNvPr id="209" name="Google Shape;209;g158c45fa942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8c45fa942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58c45fa9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Life Cycle of a Volcano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/>
              <a:t>Extinct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volcano that is never expected to erupt again.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Examples: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Mount Kenya in Kenya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Mount Warning in Australia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4" name="Google Shape;224;g158c45fa942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5c5d3cba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5c5d3cba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75c5d3cba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5c5d3cba0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5c5d3cba0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75c5d3cba0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8c45fa942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58c45fa94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Economic and Social Impact of Volcanoes: Case Study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Eyjafjallajökull</a:t>
            </a:r>
            <a:endParaRPr b="1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Erupted in 14 April 2010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Huge amount of ash sent several kilometres into the air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ash cloud was blown across Europe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58c45fa942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8c45fa942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58c45fa94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Note to Teacher: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This PowerPoint presentation should be used in Slideshow View to display animated sequences.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58c45fa942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5c5d3cba0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75c5d3cba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Economic and Social Impact of Volcanoes: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Reduced unemployment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development of tourism as a result of the volcanic eruption at Eyjafjallajökull created jobs. 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/>
              <a:t>Increased tourism and employment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After the eruption, a promotional campaign led to a big increase in the number of foreign tourists.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 2008, Iceland was visited by fewer than 500,000 people. In 2016 the number of foreign travellers had increased to 1.8 million.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/>
              <a:t>Generated income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new Icelandic tourist attraction has been built – the Eyjafjallajökull visitor centre. This is generating income for the local community.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Fertile soil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Lava and ash are rich in nutrients, making the soils in volcanic areas very fertile and good for agricultural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75c5d3cba0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5c5d3cba0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75c5d3cba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Economic and Social Impact of Volcanoes: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Negative social impact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Contaminated water supply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Ash from the eruption polluted the local water.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Farmers near the volcano could not let their animals drink from the streams. 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Evacuation of locals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Five hundred farmers and their families had to leave their homes.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Locals and rescuers had to wear face masks to avoid choking on the ash. 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/>
              <a:t>Negative economic impact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Travel chaos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Over eight days, 100,000 fights to and from Europe were cancelled because of poor visibility and the fear that tiny ash particles would clog up the engines of airplanes.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Twenty countries closed their airspace.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 This cost airlines and businesses about €145 million per day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Loss of earnings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Countries, such as Kenya, that sell fresh fruit, vegetables and flowers to Europe were affected.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Fresh produce is transported by plane so they can arrive quickly.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The flight ban meant that this produce could not be sold.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/>
              <a:t>Over 1 million flower stalks went unsold in the first two days of the eruption.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75c5d3cba0_0_3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8c45fa942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58c45fa94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Note to Teacher: </a:t>
            </a:r>
            <a:r>
              <a:rPr lang="en-US"/>
              <a:t>This video can be played in slideshow view. The YouTube link is below.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YouTube link: </a:t>
            </a:r>
            <a:r>
              <a:rPr lang="en-US"/>
              <a:t>https://www.youtube.com/watch?v=8y2vNFhcaws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58c45fa942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8c45fa942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58c45fa9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Note to Teacher: </a:t>
            </a:r>
            <a:r>
              <a:rPr lang="en-US"/>
              <a:t>You may need to log into your GillExplore account to view this video.</a:t>
            </a:r>
            <a:endParaRPr/>
          </a:p>
        </p:txBody>
      </p:sp>
      <p:sp>
        <p:nvSpPr>
          <p:cNvPr id="548" name="Google Shape;548;g158c45fa942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0bead93f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0bead93f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40bead93f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8c45fa94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58c45fa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Volcanic Mountains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Lava can force its way violently through a small hole known as a vent.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this happens, a volcanic mountain is formed.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cone-shaped mountain is formed with a crater at the top from which the lava flows.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58c45fa94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8c45fa94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58c45fa9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Volcanic Mountains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Lava can force its way violently through a small hole known as a vent.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this happens, a volcanic mountain is formed.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cone-shaped mountain is formed with a crater at the top from which the lava flows.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58c45fa942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0" y="4282280"/>
            <a:ext cx="5949244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1" i="0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0" y="6030119"/>
            <a:ext cx="594924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ded background">
  <p:cSld name="Faded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dY_3ggKg0Bc" TargetMode="External"/><Relationship Id="rId4" Type="http://schemas.openxmlformats.org/officeDocument/2006/relationships/hyperlink" Target="https://www.3dgeography.co.uk/what-is-a-volcano" TargetMode="External"/><Relationship Id="rId5" Type="http://schemas.openxmlformats.org/officeDocument/2006/relationships/hyperlink" Target="https://www.youtube.com/watch?v=VNGUdObDoL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tUaN_tki82o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Relationship Id="rId4" Type="http://schemas.openxmlformats.org/officeDocument/2006/relationships/image" Target="../media/image44.jpg"/><Relationship Id="rId5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hyperlink" Target="https://www.youtube.com/watch?v=K7Oq9_DU1Mc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gillexplore.ie/gill-explore-resources/cyclone/cyc_v_02amp4?Preview=1" TargetMode="External"/><Relationship Id="rId4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3.jpg"/><Relationship Id="rId6" Type="http://schemas.openxmlformats.org/officeDocument/2006/relationships/image" Target="../media/image19.jpg"/><Relationship Id="rId7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type="ctrTitle"/>
          </p:nvPr>
        </p:nvSpPr>
        <p:spPr>
          <a:xfrm>
            <a:off x="656498" y="4703975"/>
            <a:ext cx="7952127" cy="956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806450" lvl="0" marL="806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>
                <a:solidFill>
                  <a:srgbClr val="FEFEFE"/>
                </a:solidFill>
              </a:rPr>
              <a:t>Volcanoes</a:t>
            </a:r>
            <a:endParaRPr/>
          </a:p>
        </p:txBody>
      </p:sp>
      <p:sp>
        <p:nvSpPr>
          <p:cNvPr id="88" name="Google Shape;88;p27"/>
          <p:cNvSpPr txBox="1"/>
          <p:nvPr>
            <p:ph idx="1" type="subTitle"/>
          </p:nvPr>
        </p:nvSpPr>
        <p:spPr>
          <a:xfrm>
            <a:off x="693668" y="5648898"/>
            <a:ext cx="3411657" cy="39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35135"/>
              <a:buNone/>
            </a:pPr>
            <a:r>
              <a:rPr b="1" lang="en-US" sz="1600"/>
              <a:t>Learning outcomes: 1.1, 2.1</a:t>
            </a:r>
            <a:endParaRPr/>
          </a:p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89" name="Google Shape;89;p27"/>
          <p:cNvSpPr/>
          <p:nvPr/>
        </p:nvSpPr>
        <p:spPr>
          <a:xfrm>
            <a:off x="481795" y="609599"/>
            <a:ext cx="1405053" cy="1405053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663932" y="750705"/>
            <a:ext cx="1070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/>
          </a:p>
        </p:txBody>
      </p:sp>
      <p:sp>
        <p:nvSpPr>
          <p:cNvPr id="91" name="Google Shape;91;p27"/>
          <p:cNvSpPr txBox="1"/>
          <p:nvPr/>
        </p:nvSpPr>
        <p:spPr>
          <a:xfrm>
            <a:off x="670221" y="872191"/>
            <a:ext cx="10705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6600" u="none" cap="none" strike="noStrik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2.1 on page 5 of your Skills Book.</a:t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3275" lvl="0" marL="803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How Volcanoes are Formed</a:t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g158c45fa942_0_50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197" name="Google Shape;197;g158c45fa942_0_50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The Life Cycle of a Volcano</a:t>
              </a:r>
              <a:endParaRPr/>
            </a:p>
          </p:txBody>
        </p:sp>
        <p:sp>
          <p:nvSpPr>
            <p:cNvPr id="198" name="Google Shape;198;g158c45fa942_0_50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2.3</a:t>
              </a:r>
              <a:endParaRPr/>
            </a:p>
          </p:txBody>
        </p:sp>
      </p:grpSp>
      <p:pic>
        <p:nvPicPr>
          <p:cNvPr id="199" name="Google Shape;199;g158c45fa942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35" y="1805370"/>
            <a:ext cx="2904094" cy="27827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58c45fa942_0_50"/>
          <p:cNvSpPr txBox="1"/>
          <p:nvPr/>
        </p:nvSpPr>
        <p:spPr>
          <a:xfrm>
            <a:off x="193197" y="2022801"/>
            <a:ext cx="20841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6A80C"/>
                </a:solidFill>
                <a:latin typeface="Calibri"/>
                <a:ea typeface="Calibri"/>
                <a:cs typeface="Calibri"/>
                <a:sym typeface="Calibri"/>
              </a:rPr>
              <a:t>Active</a:t>
            </a:r>
            <a:endParaRPr/>
          </a:p>
        </p:txBody>
      </p:sp>
      <p:sp>
        <p:nvSpPr>
          <p:cNvPr id="201" name="Google Shape;201;g158c45fa942_0_50"/>
          <p:cNvSpPr txBox="1"/>
          <p:nvPr/>
        </p:nvSpPr>
        <p:spPr>
          <a:xfrm>
            <a:off x="276149" y="4777200"/>
            <a:ext cx="409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volcano that has erupted in the past 10,000 years. </a:t>
            </a:r>
            <a:endParaRPr/>
          </a:p>
        </p:txBody>
      </p:sp>
      <p:grpSp>
        <p:nvGrpSpPr>
          <p:cNvPr id="202" name="Google Shape;202;g158c45fa942_0_50"/>
          <p:cNvGrpSpPr/>
          <p:nvPr/>
        </p:nvGrpSpPr>
        <p:grpSpPr>
          <a:xfrm>
            <a:off x="4454169" y="1835273"/>
            <a:ext cx="7412904" cy="4066534"/>
            <a:chOff x="4937125" y="1906770"/>
            <a:chExt cx="6927300" cy="5066701"/>
          </a:xfrm>
        </p:grpSpPr>
        <p:sp>
          <p:nvSpPr>
            <p:cNvPr id="203" name="Google Shape;203;g158c45fa942_0_50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g158c45fa942_0_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2178" y="1952624"/>
              <a:ext cx="6816194" cy="4608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158c45fa942_0_50"/>
            <p:cNvSpPr txBox="1"/>
            <p:nvPr/>
          </p:nvSpPr>
          <p:spPr>
            <a:xfrm>
              <a:off x="10430099" y="6374071"/>
              <a:ext cx="1434300" cy="5994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Mount St Helens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58c45fa94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803600"/>
            <a:ext cx="2896966" cy="27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g158c45fa942_0_64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213" name="Google Shape;213;g158c45fa942_0_64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The Life Cycle of a Volcano</a:t>
              </a:r>
              <a:endParaRPr/>
            </a:p>
          </p:txBody>
        </p:sp>
        <p:sp>
          <p:nvSpPr>
            <p:cNvPr id="214" name="Google Shape;214;g158c45fa942_0_64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2.3</a:t>
              </a:r>
              <a:endParaRPr/>
            </a:p>
          </p:txBody>
        </p:sp>
      </p:grpSp>
      <p:sp>
        <p:nvSpPr>
          <p:cNvPr id="215" name="Google Shape;215;g158c45fa942_0_64"/>
          <p:cNvSpPr txBox="1"/>
          <p:nvPr/>
        </p:nvSpPr>
        <p:spPr>
          <a:xfrm>
            <a:off x="193197" y="2022801"/>
            <a:ext cx="20841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6A80C"/>
                </a:solidFill>
                <a:latin typeface="Calibri"/>
                <a:ea typeface="Calibri"/>
                <a:cs typeface="Calibri"/>
                <a:sym typeface="Calibri"/>
              </a:rPr>
              <a:t>Dormant</a:t>
            </a:r>
            <a:endParaRPr/>
          </a:p>
        </p:txBody>
      </p:sp>
      <p:sp>
        <p:nvSpPr>
          <p:cNvPr id="216" name="Google Shape;216;g158c45fa942_0_64"/>
          <p:cNvSpPr txBox="1"/>
          <p:nvPr/>
        </p:nvSpPr>
        <p:spPr>
          <a:xfrm>
            <a:off x="276149" y="4777670"/>
            <a:ext cx="3946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volcano that has not erupted in the past 10,000 years but is expected to erupt again in the future. </a:t>
            </a:r>
            <a:endParaRPr/>
          </a:p>
        </p:txBody>
      </p:sp>
      <p:grpSp>
        <p:nvGrpSpPr>
          <p:cNvPr id="217" name="Google Shape;217;g158c45fa942_0_64"/>
          <p:cNvGrpSpPr/>
          <p:nvPr/>
        </p:nvGrpSpPr>
        <p:grpSpPr>
          <a:xfrm>
            <a:off x="4454836" y="1836078"/>
            <a:ext cx="7502959" cy="3905864"/>
            <a:chOff x="4937125" y="1906770"/>
            <a:chExt cx="6927300" cy="4808401"/>
          </a:xfrm>
        </p:grpSpPr>
        <p:sp>
          <p:nvSpPr>
            <p:cNvPr id="218" name="Google Shape;218;g158c45fa942_0_64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9" name="Google Shape;219;g158c45fa942_0_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02648" y="1952624"/>
              <a:ext cx="6795252" cy="4608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g158c45fa942_0_64"/>
            <p:cNvSpPr txBox="1"/>
            <p:nvPr/>
          </p:nvSpPr>
          <p:spPr>
            <a:xfrm>
              <a:off x="10430097" y="6374071"/>
              <a:ext cx="1367700" cy="3411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Kilimanjaro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58c45fa942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803600"/>
            <a:ext cx="2889831" cy="27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158c45fa942_0_78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228" name="Google Shape;228;g158c45fa942_0_78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The Life Cycle of a Volcano</a:t>
              </a:r>
              <a:endParaRPr/>
            </a:p>
          </p:txBody>
        </p:sp>
        <p:sp>
          <p:nvSpPr>
            <p:cNvPr id="229" name="Google Shape;229;g158c45fa942_0_78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2.3</a:t>
              </a:r>
              <a:endParaRPr/>
            </a:p>
          </p:txBody>
        </p:sp>
      </p:grpSp>
      <p:sp>
        <p:nvSpPr>
          <p:cNvPr id="230" name="Google Shape;230;g158c45fa942_0_78"/>
          <p:cNvSpPr txBox="1"/>
          <p:nvPr/>
        </p:nvSpPr>
        <p:spPr>
          <a:xfrm>
            <a:off x="193197" y="2022801"/>
            <a:ext cx="20841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6A80C"/>
                </a:solidFill>
                <a:latin typeface="Calibri"/>
                <a:ea typeface="Calibri"/>
                <a:cs typeface="Calibri"/>
                <a:sym typeface="Calibri"/>
              </a:rPr>
              <a:t>Extinct</a:t>
            </a:r>
            <a:endParaRPr/>
          </a:p>
        </p:txBody>
      </p:sp>
      <p:sp>
        <p:nvSpPr>
          <p:cNvPr id="231" name="Google Shape;231;g158c45fa942_0_78"/>
          <p:cNvSpPr txBox="1"/>
          <p:nvPr/>
        </p:nvSpPr>
        <p:spPr>
          <a:xfrm>
            <a:off x="276149" y="4777670"/>
            <a:ext cx="3946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volcano that is never expected to erupt again. </a:t>
            </a:r>
            <a:endParaRPr/>
          </a:p>
        </p:txBody>
      </p:sp>
      <p:grpSp>
        <p:nvGrpSpPr>
          <p:cNvPr id="232" name="Google Shape;232;g158c45fa942_0_78"/>
          <p:cNvGrpSpPr/>
          <p:nvPr/>
        </p:nvGrpSpPr>
        <p:grpSpPr>
          <a:xfrm>
            <a:off x="4454717" y="1836080"/>
            <a:ext cx="7517037" cy="4320315"/>
            <a:chOff x="5635625" y="1906770"/>
            <a:chExt cx="6228900" cy="4773301"/>
          </a:xfrm>
        </p:grpSpPr>
        <p:sp>
          <p:nvSpPr>
            <p:cNvPr id="233" name="Google Shape;233;g158c45fa942_0_78"/>
            <p:cNvSpPr/>
            <p:nvPr/>
          </p:nvSpPr>
          <p:spPr>
            <a:xfrm>
              <a:off x="5635625" y="1906770"/>
              <a:ext cx="62289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4" name="Google Shape;234;g158c45fa942_0_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77504" y="1953562"/>
              <a:ext cx="6144040" cy="4606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g158c45fa942_0_78"/>
            <p:cNvSpPr txBox="1"/>
            <p:nvPr/>
          </p:nvSpPr>
          <p:spPr>
            <a:xfrm>
              <a:off x="10430097" y="6374071"/>
              <a:ext cx="1391400" cy="3060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Mount  Kenya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2.2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Life Cycle of a Volcano</a:t>
            </a:r>
            <a:endParaRPr/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478346" y="15014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2754700"/>
                <a:gridCol w="3938450"/>
                <a:gridCol w="4160525"/>
              </a:tblGrid>
              <a:tr h="390525">
                <a:tc>
                  <a:txBody>
                    <a:bodyPr/>
                    <a:lstStyle/>
                    <a:p>
                      <a:pPr indent="-357188" lvl="0" marL="3571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 of life cycle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48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 1: Active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Erupts regularly -  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erupted in the past 10,000 years.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 Etna, Italy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48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 2: Dormant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 not erupted for some time 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 is expected to erupt again in the future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 St Helens, USA; </a:t>
                      </a:r>
                      <a:b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erupted in 1985 after 120 years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48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 3: Extinct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volcano that is never expected to erupt again. 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Slemish, Co. Antrim</a:t>
                      </a:r>
                      <a:endParaRPr/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242" name="Google Shape;242;p34"/>
          <p:cNvSpPr txBox="1"/>
          <p:nvPr/>
        </p:nvSpPr>
        <p:spPr>
          <a:xfrm>
            <a:off x="6496400" y="4502550"/>
            <a:ext cx="3616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The volcano has erupted periodically during the last 4,500 years, and the last active period was </a:t>
            </a:r>
            <a:r>
              <a:rPr b="1" lang="en-US">
                <a:solidFill>
                  <a:srgbClr val="202124"/>
                </a:solidFill>
                <a:highlight>
                  <a:srgbClr val="FFFFFF"/>
                </a:highlight>
              </a:rPr>
              <a:t>between 1831 and 1857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9406725" y="3013176"/>
            <a:ext cx="2528150" cy="2281800"/>
          </a:xfrm>
          <a:custGeom>
            <a:rect b="b" l="l" r="r" t="t"/>
            <a:pathLst>
              <a:path extrusionOk="0" h="91272" w="101126">
                <a:moveTo>
                  <a:pt x="32849" y="216"/>
                </a:moveTo>
                <a:cubicBezTo>
                  <a:pt x="43030" y="985"/>
                  <a:pt x="84524" y="-2185"/>
                  <a:pt x="93937" y="4827"/>
                </a:cubicBezTo>
                <a:cubicBezTo>
                  <a:pt x="103350" y="11839"/>
                  <a:pt x="104983" y="27880"/>
                  <a:pt x="89327" y="42287"/>
                </a:cubicBezTo>
                <a:cubicBezTo>
                  <a:pt x="73671" y="56695"/>
                  <a:pt x="14888" y="83108"/>
                  <a:pt x="0" y="912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 and 2.2</a:t>
            </a:r>
            <a:endParaRPr b="1" i="0" sz="3200" u="none" cap="none" strike="noStrike">
              <a:solidFill>
                <a:srgbClr val="E8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0" name="Google Shape;250;p35"/>
          <p:cNvGraphicFramePr/>
          <p:nvPr/>
        </p:nvGraphicFramePr>
        <p:xfrm>
          <a:off x="1681908" y="11952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7129000"/>
              </a:tblGrid>
              <a:tr h="59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8753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a magma chamber?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the crater in a volcano?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layers make up a volcanic mountain?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did the Giant’s Causeway form?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8510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meant by the term ‘active volcano’? Give an example.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A picture containing logo&#10;&#10;Description automatically generated"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751" y="1227912"/>
            <a:ext cx="3296790" cy="62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 and 2.2</a:t>
            </a:r>
            <a:endParaRPr b="1" i="0" sz="3200" u="none" cap="none" strike="noStrike">
              <a:solidFill>
                <a:srgbClr val="E8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8" name="Google Shape;258;p36"/>
          <p:cNvGraphicFramePr/>
          <p:nvPr/>
        </p:nvGraphicFramePr>
        <p:xfrm>
          <a:off x="1759432" y="1311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8626075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1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Where does the magma in a magma chamber come from?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What do you think happens to a magma chamber if it never erupts?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Do volcanoes always have to have violent eruptions?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2.2 on page 6 of your Skills Book.</a:t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Life Cycle of a Volcano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414001" y="1080000"/>
            <a:ext cx="6038838" cy="4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3" lvl="0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Volcanoes can form at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destructive plate </a:t>
            </a:r>
            <a:b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boundaries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where two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plates collide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heavier oceanic plate sinks below </a:t>
            </a:r>
            <a:b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lighter continental plate.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melts in the mantle.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blob of magma rises through the crust.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magma can erupt and form a volcano.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Example: Mount St Helens, USA.</a:t>
            </a:r>
            <a:endParaRPr/>
          </a:p>
          <a:p>
            <a:pPr indent="-265113" lvl="0" marL="4048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051" y="1426112"/>
            <a:ext cx="4982270" cy="3915321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/>
        </p:nvSpPr>
        <p:spPr>
          <a:xfrm>
            <a:off x="432000" y="1022990"/>
            <a:ext cx="329385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Pacific Ring of Fire</a:t>
            </a:r>
            <a:endParaRPr/>
          </a:p>
        </p:txBody>
      </p:sp>
      <p:pic>
        <p:nvPicPr>
          <p:cNvPr descr="Map&#10;&#10;Description automatically generated" id="278" name="Google Shape;2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175" y="978101"/>
            <a:ext cx="6967200" cy="49052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79" name="Google Shape;279;p39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end of this chapter, you will be able to:</a:t>
            </a:r>
            <a:endParaRPr/>
          </a:p>
        </p:txBody>
      </p:sp>
      <p:sp>
        <p:nvSpPr>
          <p:cNvPr id="97" name="Google Shape;97;p28"/>
          <p:cNvSpPr txBox="1"/>
          <p:nvPr/>
        </p:nvSpPr>
        <p:spPr>
          <a:xfrm>
            <a:off x="432001" y="1080000"/>
            <a:ext cx="9440546" cy="436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Describe and explain how volcanoes are formed.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2.2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Name the different types of volcanoes.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distribution of volcanoes.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and explain the economic and social impacts of volcanoes.</a:t>
            </a:r>
            <a:endParaRPr/>
          </a:p>
          <a:p>
            <a:pPr indent="-719137" lvl="0" marL="71913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and explain how people respond to and manage the effects of volcanoes.</a:t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137" lvl="0" marL="71913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https://www.youtube.com/watch?v=dY_3ggKg0Bc</a:t>
            </a:r>
            <a:r>
              <a:rPr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pompeii</a:t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137" lvl="0" marL="71913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https://www.3dgeography.co.uk/what-is-a-volcano</a:t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137" lvl="0" marL="71913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https://www.youtube.com/watch?v=VNGUdObDoLk</a:t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137" lvl="0" marL="71913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138" lvl="0" marL="719138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175c5d3cba0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375" y="282325"/>
            <a:ext cx="7642825" cy="58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175c5d3cba0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50" y="355375"/>
            <a:ext cx="7205300" cy="55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615" y="1441645"/>
            <a:ext cx="5024464" cy="384140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sp>
        <p:nvSpPr>
          <p:cNvPr id="297" name="Google Shape;297;p40"/>
          <p:cNvSpPr txBox="1"/>
          <p:nvPr/>
        </p:nvSpPr>
        <p:spPr>
          <a:xfrm>
            <a:off x="432000" y="972000"/>
            <a:ext cx="6102615" cy="4908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3" lvl="0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Volcanoes can also form at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constructive </a:t>
            </a:r>
            <a:b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plate boundaries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happens when two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plates separate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Magma erupts and cools rapidly on </a:t>
            </a:r>
            <a:b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ocean floor.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Lava builds up.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mid-ocean ridge 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forms.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Example: Mid-Atlantic Ridge.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If the mid-ocean ridge reaches the surface of the ocean, it forms a volcanic island.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Example: Iceland.</a:t>
            </a:r>
            <a:endParaRPr/>
          </a:p>
          <a:p>
            <a:pPr indent="-2651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426026" y="1476419"/>
            <a:ext cx="5411294" cy="434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2" lvl="0" marL="404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https://www.youtube.com/watch?v=tUaN_tki82o</a:t>
            </a:r>
            <a:endParaRPr sz="22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4812" lvl="0" marL="4048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200"/>
              <a:buFont typeface="Calibri"/>
              <a:buChar char="●"/>
            </a:pPr>
            <a:r>
              <a:t/>
            </a:r>
            <a:endParaRPr sz="22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4813" lvl="0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Iceland is a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volcanic island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sits on top of the Mid-Atlantic Ridge.</a:t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formed when a volcanic mountain built up on the seabed.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Iceland contains about 130 volcanoes.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Examples: Hekla and Krafla. 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Iceland has many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hot springs 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geysers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pic>
        <p:nvPicPr>
          <p:cNvPr descr="A picture containing text, clipart&#10;&#10;Description automatically generated" id="304" name="Google Shape;3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046" y="360000"/>
            <a:ext cx="2827288" cy="9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3099323" y="360000"/>
            <a:ext cx="3081454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Iceland</a:t>
            </a:r>
            <a:endParaRPr/>
          </a:p>
        </p:txBody>
      </p:sp>
      <p:pic>
        <p:nvPicPr>
          <p:cNvPr descr="Map&#10;&#10;Description automatically generated" id="306" name="Google Shape;30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7320" y="1365259"/>
            <a:ext cx="6278639" cy="37992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222A35"/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2.3 on page 6 of your Skills Book.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  <p:graphicFrame>
        <p:nvGraphicFramePr>
          <p:cNvPr id="320" name="Google Shape;320;p43"/>
          <p:cNvGraphicFramePr/>
          <p:nvPr/>
        </p:nvGraphicFramePr>
        <p:xfrm>
          <a:off x="2315457" y="10144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7129000"/>
              </a:tblGrid>
              <a:tr h="60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latin typeface="Special Elite"/>
                        <a:ea typeface="Special Elite"/>
                        <a:cs typeface="Special Elite"/>
                        <a:sym typeface="Special Elite"/>
                      </a:endParaRPr>
                    </a:p>
                  </a:txBody>
                  <a:tcPr marT="45725" marB="45725" marR="75575" marL="75575" anchor="b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8753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does the word ‘distribution’ mean?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 what plate boundaries do volcanoes form?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897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volcano that formed at a destructive plate boundary and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volcano that formed at a constructive plate boundary.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the Pacific Ring of Fire?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a volcanic island? Name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Text&#10;&#10;Description automatically generated with medium confidence" id="321" name="Google Shape;3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11" y="1009349"/>
            <a:ext cx="4018041" cy="76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Distribution of Volcanoes</a:t>
            </a:r>
            <a:endParaRPr/>
          </a:p>
        </p:txBody>
      </p:sp>
      <p:graphicFrame>
        <p:nvGraphicFramePr>
          <p:cNvPr id="327" name="Google Shape;327;p44"/>
          <p:cNvGraphicFramePr/>
          <p:nvPr/>
        </p:nvGraphicFramePr>
        <p:xfrm>
          <a:off x="1594991" y="14981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8589800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2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What comes out of a volcano when it erupts? List as many things as you can think of. Where do all these things go? (Hint: Do they all stay on the slopes of the volcano?)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Are there any constructive plate boundaries on land? Do they produce volcanoes?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What volcanic evidence is there that Ireland used to be on a plate boundary?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/>
        </p:nvSpPr>
        <p:spPr>
          <a:xfrm>
            <a:off x="442510" y="964041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Keyword connections</a:t>
            </a:r>
            <a:endParaRPr/>
          </a:p>
        </p:txBody>
      </p:sp>
      <p:pic>
        <p:nvPicPr>
          <p:cNvPr descr="Graphical user interface, text, chat or text message&#10;&#10;Description automatically generated" id="333" name="Google Shape;3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74" y="1273092"/>
            <a:ext cx="11655451" cy="355098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4" name="Google Shape;334;p45"/>
          <p:cNvSpPr txBox="1"/>
          <p:nvPr/>
        </p:nvSpPr>
        <p:spPr>
          <a:xfrm>
            <a:off x="442510" y="318347"/>
            <a:ext cx="10397398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g158c45fa942_0_134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341" name="Google Shape;341;g158c45fa942_0_134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Economic and Social Impact</a:t>
              </a:r>
              <a:endParaRPr/>
            </a:p>
          </p:txBody>
        </p:sp>
        <p:sp>
          <p:nvSpPr>
            <p:cNvPr id="342" name="Google Shape;342;g158c45fa942_0_134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2.6</a:t>
              </a:r>
              <a:endParaRPr/>
            </a:p>
          </p:txBody>
        </p:sp>
      </p:grpSp>
      <p:grpSp>
        <p:nvGrpSpPr>
          <p:cNvPr id="343" name="Google Shape;343;g158c45fa942_0_134"/>
          <p:cNvGrpSpPr/>
          <p:nvPr/>
        </p:nvGrpSpPr>
        <p:grpSpPr>
          <a:xfrm>
            <a:off x="609571" y="1809861"/>
            <a:ext cx="10430015" cy="369300"/>
            <a:chOff x="861237" y="1958021"/>
            <a:chExt cx="7822707" cy="369300"/>
          </a:xfrm>
        </p:grpSpPr>
        <p:sp>
          <p:nvSpPr>
            <p:cNvPr id="344" name="Google Shape;344;g158c45fa942_0_134"/>
            <p:cNvSpPr txBox="1"/>
            <p:nvPr/>
          </p:nvSpPr>
          <p:spPr>
            <a:xfrm>
              <a:off x="978744" y="1958021"/>
              <a:ext cx="77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Erupted in 14 April 2010</a:t>
              </a:r>
              <a:endParaRPr/>
            </a:p>
          </p:txBody>
        </p:sp>
        <p:sp>
          <p:nvSpPr>
            <p:cNvPr id="345" name="Google Shape;345;g158c45fa942_0_134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g158c45fa942_0_134"/>
          <p:cNvGrpSpPr/>
          <p:nvPr/>
        </p:nvGrpSpPr>
        <p:grpSpPr>
          <a:xfrm>
            <a:off x="609571" y="2386540"/>
            <a:ext cx="3458590" cy="646200"/>
            <a:chOff x="861237" y="1958021"/>
            <a:chExt cx="2594007" cy="646200"/>
          </a:xfrm>
        </p:grpSpPr>
        <p:sp>
          <p:nvSpPr>
            <p:cNvPr id="347" name="Google Shape;347;g158c45fa942_0_134"/>
            <p:cNvSpPr txBox="1"/>
            <p:nvPr/>
          </p:nvSpPr>
          <p:spPr>
            <a:xfrm>
              <a:off x="978744" y="1958021"/>
              <a:ext cx="2476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Ash sent several kilometres into the air</a:t>
              </a:r>
              <a:endParaRPr/>
            </a:p>
          </p:txBody>
        </p:sp>
        <p:sp>
          <p:nvSpPr>
            <p:cNvPr id="348" name="Google Shape;348;g158c45fa942_0_134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g158c45fa942_0_134"/>
          <p:cNvGrpSpPr/>
          <p:nvPr/>
        </p:nvGrpSpPr>
        <p:grpSpPr>
          <a:xfrm>
            <a:off x="609571" y="3165736"/>
            <a:ext cx="3250995" cy="646200"/>
            <a:chOff x="861237" y="1958021"/>
            <a:chExt cx="2438307" cy="646200"/>
          </a:xfrm>
        </p:grpSpPr>
        <p:sp>
          <p:nvSpPr>
            <p:cNvPr id="350" name="Google Shape;350;g158c45fa942_0_134"/>
            <p:cNvSpPr txBox="1"/>
            <p:nvPr/>
          </p:nvSpPr>
          <p:spPr>
            <a:xfrm>
              <a:off x="978744" y="1958021"/>
              <a:ext cx="2320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ash cloud was blown across Europe</a:t>
              </a:r>
              <a:endParaRPr/>
            </a:p>
          </p:txBody>
        </p:sp>
        <p:sp>
          <p:nvSpPr>
            <p:cNvPr id="351" name="Google Shape;351;g158c45fa942_0_134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g158c45fa942_0_134"/>
          <p:cNvGrpSpPr/>
          <p:nvPr/>
        </p:nvGrpSpPr>
        <p:grpSpPr>
          <a:xfrm>
            <a:off x="3928902" y="2455913"/>
            <a:ext cx="8034975" cy="4086007"/>
            <a:chOff x="4937125" y="1906770"/>
            <a:chExt cx="6927300" cy="4697100"/>
          </a:xfrm>
        </p:grpSpPr>
        <p:sp>
          <p:nvSpPr>
            <p:cNvPr id="353" name="Google Shape;353;g158c45fa942_0_134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4" name="Google Shape;354;g158c45fa942_0_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9551" y="1982823"/>
              <a:ext cx="6821448" cy="4547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g158c45fa942_0_134"/>
          <p:cNvSpPr txBox="1"/>
          <p:nvPr/>
        </p:nvSpPr>
        <p:spPr>
          <a:xfrm>
            <a:off x="383999" y="1242972"/>
            <a:ext cx="116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Eyjafjallajökull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g158c45fa942_0_134"/>
          <p:cNvGrpSpPr/>
          <p:nvPr/>
        </p:nvGrpSpPr>
        <p:grpSpPr>
          <a:xfrm>
            <a:off x="4062729" y="2179119"/>
            <a:ext cx="7792045" cy="4416202"/>
            <a:chOff x="4784725" y="1816100"/>
            <a:chExt cx="7016700" cy="5302200"/>
          </a:xfrm>
        </p:grpSpPr>
        <p:sp>
          <p:nvSpPr>
            <p:cNvPr id="357" name="Google Shape;357;g158c45fa942_0_134"/>
            <p:cNvSpPr/>
            <p:nvPr/>
          </p:nvSpPr>
          <p:spPr>
            <a:xfrm>
              <a:off x="4784725" y="1816100"/>
              <a:ext cx="7016700" cy="53022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8" name="Google Shape;358;g158c45fa942_0_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8770" y="1887573"/>
              <a:ext cx="6925079" cy="51938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g158c45fa942_0_134"/>
          <p:cNvGrpSpPr/>
          <p:nvPr/>
        </p:nvGrpSpPr>
        <p:grpSpPr>
          <a:xfrm>
            <a:off x="3955189" y="2295817"/>
            <a:ext cx="8079572" cy="4079560"/>
            <a:chOff x="4784724" y="1816100"/>
            <a:chExt cx="7404300" cy="4984800"/>
          </a:xfrm>
        </p:grpSpPr>
        <p:sp>
          <p:nvSpPr>
            <p:cNvPr id="360" name="Google Shape;360;g158c45fa942_0_134"/>
            <p:cNvSpPr/>
            <p:nvPr/>
          </p:nvSpPr>
          <p:spPr>
            <a:xfrm>
              <a:off x="4784724" y="1816100"/>
              <a:ext cx="7404300" cy="49848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g158c45fa942_0_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3101" y="1874891"/>
              <a:ext cx="7302501" cy="4868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h-cloud-no-ash.png" id="367" name="Google Shape;367;g158c45fa942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512" y="-1"/>
            <a:ext cx="9216001" cy="6949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h-cloud-cloud.png" id="368" name="Google Shape;368;g158c45fa942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3097"/>
            <a:ext cx="9144001" cy="6434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g158c45fa942_0_160"/>
          <p:cNvGrpSpPr/>
          <p:nvPr/>
        </p:nvGrpSpPr>
        <p:grpSpPr>
          <a:xfrm>
            <a:off x="8718649" y="5148109"/>
            <a:ext cx="3473324" cy="1621800"/>
            <a:chOff x="1552354" y="2445489"/>
            <a:chExt cx="2605058" cy="1621800"/>
          </a:xfrm>
        </p:grpSpPr>
        <p:sp>
          <p:nvSpPr>
            <p:cNvPr id="370" name="Google Shape;370;g158c45fa942_0_160"/>
            <p:cNvSpPr/>
            <p:nvPr/>
          </p:nvSpPr>
          <p:spPr>
            <a:xfrm>
              <a:off x="1552354" y="2445489"/>
              <a:ext cx="2463300" cy="1621800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158c45fa942_0_160"/>
            <p:cNvSpPr txBox="1"/>
            <p:nvPr/>
          </p:nvSpPr>
          <p:spPr>
            <a:xfrm>
              <a:off x="1637412" y="2606950"/>
              <a:ext cx="25200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span of the ash cloud caused by the eruption of Eyjafjallajökull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Keyword connections</a:t>
            </a:r>
            <a:endParaRPr/>
          </a:p>
        </p:txBody>
      </p:sp>
      <p:pic>
        <p:nvPicPr>
          <p:cNvPr descr="Timeline&#10;&#10;Description automatically generated" id="103" name="Google Shape;1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78" y="1490175"/>
            <a:ext cx="11681356" cy="275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62275"/>
            <a:ext cx="2167275" cy="33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g175c5d3cba0_0_281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378" name="Google Shape;378;g175c5d3cba0_0_281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POSITIVE </a:t>
              </a: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Economic and Social Impact</a:t>
              </a:r>
              <a:endParaRPr/>
            </a:p>
          </p:txBody>
        </p:sp>
        <p:sp>
          <p:nvSpPr>
            <p:cNvPr id="379" name="Google Shape;379;g175c5d3cba0_0_281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2.6</a:t>
              </a:r>
              <a:endParaRPr/>
            </a:p>
          </p:txBody>
        </p:sp>
      </p:grpSp>
      <p:graphicFrame>
        <p:nvGraphicFramePr>
          <p:cNvPr id="380" name="Google Shape;380;g175c5d3cba0_0_281"/>
          <p:cNvGraphicFramePr/>
          <p:nvPr/>
        </p:nvGraphicFramePr>
        <p:xfrm>
          <a:off x="244252" y="1484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{0C3E5809-A57A-49C0-B793-8188A90AAD7F}</a:tableStyleId>
              </a:tblPr>
              <a:tblGrid>
                <a:gridCol w="570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Positive</a:t>
                      </a:r>
                      <a:r>
                        <a:rPr lang="en-US" sz="2000"/>
                        <a:t> </a:t>
                      </a:r>
                      <a:r>
                        <a:rPr lang="en-US" sz="2000"/>
                        <a:t>social impact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g175c5d3cba0_0_281"/>
          <p:cNvSpPr txBox="1"/>
          <p:nvPr/>
        </p:nvSpPr>
        <p:spPr>
          <a:xfrm>
            <a:off x="281360" y="2119779"/>
            <a:ext cx="5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tourism and unemployment</a:t>
            </a:r>
            <a:endParaRPr/>
          </a:p>
        </p:txBody>
      </p:sp>
      <p:grpSp>
        <p:nvGrpSpPr>
          <p:cNvPr id="382" name="Google Shape;382;g175c5d3cba0_0_281"/>
          <p:cNvGrpSpPr/>
          <p:nvPr/>
        </p:nvGrpSpPr>
        <p:grpSpPr>
          <a:xfrm>
            <a:off x="491186" y="2675332"/>
            <a:ext cx="5873329" cy="369300"/>
            <a:chOff x="861237" y="1958020"/>
            <a:chExt cx="4405107" cy="369300"/>
          </a:xfrm>
        </p:grpSpPr>
        <p:sp>
          <p:nvSpPr>
            <p:cNvPr id="383" name="Google Shape;383;g175c5d3cba0_0_281"/>
            <p:cNvSpPr txBox="1"/>
            <p:nvPr/>
          </p:nvSpPr>
          <p:spPr>
            <a:xfrm>
              <a:off x="978744" y="1958020"/>
              <a:ext cx="4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Eyjafjallajökull increased tourism</a:t>
              </a:r>
              <a:endParaRPr/>
            </a:p>
          </p:txBody>
        </p:sp>
        <p:sp>
          <p:nvSpPr>
            <p:cNvPr id="384" name="Google Shape;384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g175c5d3cba0_0_281"/>
          <p:cNvGrpSpPr/>
          <p:nvPr/>
        </p:nvGrpSpPr>
        <p:grpSpPr>
          <a:xfrm>
            <a:off x="490070" y="3252012"/>
            <a:ext cx="5761332" cy="369300"/>
            <a:chOff x="861237" y="1958021"/>
            <a:chExt cx="4321107" cy="369300"/>
          </a:xfrm>
        </p:grpSpPr>
        <p:sp>
          <p:nvSpPr>
            <p:cNvPr id="386" name="Google Shape;386;g175c5d3cba0_0_281"/>
            <p:cNvSpPr txBox="1"/>
            <p:nvPr/>
          </p:nvSpPr>
          <p:spPr>
            <a:xfrm>
              <a:off x="978744" y="1958021"/>
              <a:ext cx="420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Increased tourism created jobs</a:t>
              </a:r>
              <a:endParaRPr/>
            </a:p>
          </p:txBody>
        </p:sp>
        <p:sp>
          <p:nvSpPr>
            <p:cNvPr id="387" name="Google Shape;387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g175c5d3cba0_0_281"/>
          <p:cNvGrpSpPr/>
          <p:nvPr/>
        </p:nvGrpSpPr>
        <p:grpSpPr>
          <a:xfrm>
            <a:off x="281313" y="3825765"/>
            <a:ext cx="5341428" cy="2113801"/>
            <a:chOff x="1398182" y="2216888"/>
            <a:chExt cx="4006171" cy="2113801"/>
          </a:xfrm>
        </p:grpSpPr>
        <p:sp>
          <p:nvSpPr>
            <p:cNvPr id="389" name="Google Shape;389;g175c5d3cba0_0_281"/>
            <p:cNvSpPr/>
            <p:nvPr/>
          </p:nvSpPr>
          <p:spPr>
            <a:xfrm>
              <a:off x="1552353" y="2445489"/>
              <a:ext cx="3852000" cy="1885200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0" name="Google Shape;390;g175c5d3cba0_0_2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83242" y="2216888"/>
              <a:ext cx="585787" cy="757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g175c5d3cba0_0_281"/>
            <p:cNvSpPr txBox="1"/>
            <p:nvPr/>
          </p:nvSpPr>
          <p:spPr>
            <a:xfrm>
              <a:off x="1398182" y="2595506"/>
              <a:ext cx="1563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6A80C"/>
                  </a:solidFill>
                  <a:latin typeface="Calibri"/>
                  <a:ea typeface="Calibri"/>
                  <a:cs typeface="Calibri"/>
                  <a:sym typeface="Calibri"/>
                </a:rPr>
                <a:t>Fun Fact!</a:t>
              </a:r>
              <a:endParaRPr/>
            </a:p>
          </p:txBody>
        </p:sp>
        <p:sp>
          <p:nvSpPr>
            <p:cNvPr id="392" name="Google Shape;392;g175c5d3cba0_0_281"/>
            <p:cNvSpPr txBox="1"/>
            <p:nvPr/>
          </p:nvSpPr>
          <p:spPr>
            <a:xfrm>
              <a:off x="1637411" y="3030275"/>
              <a:ext cx="36144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2008, less than 500,000 people visited Iceland.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2016, 1.8 million visited Iceland.</a:t>
              </a:r>
              <a:endParaRPr/>
            </a:p>
          </p:txBody>
        </p:sp>
      </p:grpSp>
      <p:graphicFrame>
        <p:nvGraphicFramePr>
          <p:cNvPr id="393" name="Google Shape;393;g175c5d3cba0_0_281"/>
          <p:cNvGraphicFramePr/>
          <p:nvPr/>
        </p:nvGraphicFramePr>
        <p:xfrm>
          <a:off x="6251698" y="1484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{0C3E5809-A57A-49C0-B793-8188A90AAD7F}</a:tableStyleId>
              </a:tblPr>
              <a:tblGrid>
                <a:gridCol w="570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Positive</a:t>
                      </a:r>
                      <a:r>
                        <a:rPr lang="en-US" sz="2000"/>
                        <a:t> </a:t>
                      </a:r>
                      <a:r>
                        <a:rPr lang="en-US" sz="2000"/>
                        <a:t>economic impact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4" name="Google Shape;394;g175c5d3cba0_0_281"/>
          <p:cNvSpPr txBox="1"/>
          <p:nvPr/>
        </p:nvSpPr>
        <p:spPr>
          <a:xfrm>
            <a:off x="6288807" y="2119779"/>
            <a:ext cx="5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Generated income</a:t>
            </a:r>
            <a:endParaRPr/>
          </a:p>
        </p:txBody>
      </p:sp>
      <p:grpSp>
        <p:nvGrpSpPr>
          <p:cNvPr id="395" name="Google Shape;395;g175c5d3cba0_0_281"/>
          <p:cNvGrpSpPr/>
          <p:nvPr/>
        </p:nvGrpSpPr>
        <p:grpSpPr>
          <a:xfrm>
            <a:off x="6498633" y="2675332"/>
            <a:ext cx="5873329" cy="646200"/>
            <a:chOff x="861237" y="1958020"/>
            <a:chExt cx="4405107" cy="646200"/>
          </a:xfrm>
        </p:grpSpPr>
        <p:sp>
          <p:nvSpPr>
            <p:cNvPr id="396" name="Google Shape;396;g175c5d3cba0_0_281"/>
            <p:cNvSpPr txBox="1"/>
            <p:nvPr/>
          </p:nvSpPr>
          <p:spPr>
            <a:xfrm>
              <a:off x="978744" y="1958020"/>
              <a:ext cx="4287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tourist attraction - Eyjafjallajökull visitor centre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g175c5d3cba0_0_281"/>
          <p:cNvGrpSpPr/>
          <p:nvPr/>
        </p:nvGrpSpPr>
        <p:grpSpPr>
          <a:xfrm>
            <a:off x="6497516" y="3441799"/>
            <a:ext cx="5761332" cy="369300"/>
            <a:chOff x="861237" y="1958021"/>
            <a:chExt cx="4321107" cy="369300"/>
          </a:xfrm>
        </p:grpSpPr>
        <p:sp>
          <p:nvSpPr>
            <p:cNvPr id="399" name="Google Shape;399;g175c5d3cba0_0_281"/>
            <p:cNvSpPr txBox="1"/>
            <p:nvPr/>
          </p:nvSpPr>
          <p:spPr>
            <a:xfrm>
              <a:off x="978744" y="1958021"/>
              <a:ext cx="420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Generates income for local community</a:t>
              </a:r>
              <a:endParaRPr/>
            </a:p>
          </p:txBody>
        </p:sp>
        <p:sp>
          <p:nvSpPr>
            <p:cNvPr id="400" name="Google Shape;400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g175c5d3cba0_0_281"/>
          <p:cNvSpPr txBox="1"/>
          <p:nvPr/>
        </p:nvSpPr>
        <p:spPr>
          <a:xfrm>
            <a:off x="6288000" y="4302302"/>
            <a:ext cx="5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Fertile soil</a:t>
            </a:r>
            <a:endParaRPr/>
          </a:p>
        </p:txBody>
      </p:sp>
      <p:grpSp>
        <p:nvGrpSpPr>
          <p:cNvPr id="402" name="Google Shape;402;g175c5d3cba0_0_281"/>
          <p:cNvGrpSpPr/>
          <p:nvPr/>
        </p:nvGrpSpPr>
        <p:grpSpPr>
          <a:xfrm>
            <a:off x="6499171" y="4857855"/>
            <a:ext cx="6461315" cy="369300"/>
            <a:chOff x="861237" y="1958020"/>
            <a:chExt cx="4846107" cy="369300"/>
          </a:xfrm>
        </p:grpSpPr>
        <p:sp>
          <p:nvSpPr>
            <p:cNvPr id="403" name="Google Shape;403;g175c5d3cba0_0_281"/>
            <p:cNvSpPr txBox="1"/>
            <p:nvPr/>
          </p:nvSpPr>
          <p:spPr>
            <a:xfrm>
              <a:off x="978744" y="1958020"/>
              <a:ext cx="472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Lava and ash are rich in nutrients</a:t>
              </a:r>
              <a:endParaRPr/>
            </a:p>
          </p:txBody>
        </p:sp>
        <p:sp>
          <p:nvSpPr>
            <p:cNvPr id="404" name="Google Shape;404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g175c5d3cba0_0_281"/>
          <p:cNvGrpSpPr/>
          <p:nvPr/>
        </p:nvGrpSpPr>
        <p:grpSpPr>
          <a:xfrm>
            <a:off x="6499171" y="5434535"/>
            <a:ext cx="5296144" cy="646200"/>
            <a:chOff x="861237" y="1958021"/>
            <a:chExt cx="3972207" cy="646200"/>
          </a:xfrm>
        </p:grpSpPr>
        <p:sp>
          <p:nvSpPr>
            <p:cNvPr id="406" name="Google Shape;406;g175c5d3cba0_0_281"/>
            <p:cNvSpPr txBox="1"/>
            <p:nvPr/>
          </p:nvSpPr>
          <p:spPr>
            <a:xfrm>
              <a:off x="978744" y="1958021"/>
              <a:ext cx="3854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Soils in volcanic areas are very fertile and good for agricultural use</a:t>
              </a:r>
              <a:endParaRPr/>
            </a:p>
          </p:txBody>
        </p:sp>
        <p:sp>
          <p:nvSpPr>
            <p:cNvPr id="407" name="Google Shape;407;g175c5d3cba0_0_281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g175c5d3cba0_0_316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414" name="Google Shape;414;g175c5d3cba0_0_316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NEGATIVE </a:t>
              </a: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Economic and Social Impact</a:t>
              </a:r>
              <a:endParaRPr/>
            </a:p>
          </p:txBody>
        </p:sp>
        <p:sp>
          <p:nvSpPr>
            <p:cNvPr id="415" name="Google Shape;415;g175c5d3cba0_0_316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2.6</a:t>
              </a:r>
              <a:endParaRPr/>
            </a:p>
          </p:txBody>
        </p:sp>
      </p:grpSp>
      <p:graphicFrame>
        <p:nvGraphicFramePr>
          <p:cNvPr id="416" name="Google Shape;416;g175c5d3cba0_0_316"/>
          <p:cNvGraphicFramePr/>
          <p:nvPr/>
        </p:nvGraphicFramePr>
        <p:xfrm>
          <a:off x="244252" y="1484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{0C3E5809-A57A-49C0-B793-8188A90AAD7F}</a:tableStyleId>
              </a:tblPr>
              <a:tblGrid>
                <a:gridCol w="570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Negative social impact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7" name="Google Shape;417;g175c5d3cba0_0_316"/>
          <p:cNvSpPr txBox="1"/>
          <p:nvPr/>
        </p:nvSpPr>
        <p:spPr>
          <a:xfrm>
            <a:off x="281360" y="2119779"/>
            <a:ext cx="5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Contaminated water supply</a:t>
            </a:r>
            <a:endParaRPr/>
          </a:p>
        </p:txBody>
      </p:sp>
      <p:grpSp>
        <p:nvGrpSpPr>
          <p:cNvPr id="418" name="Google Shape;418;g175c5d3cba0_0_316"/>
          <p:cNvGrpSpPr/>
          <p:nvPr/>
        </p:nvGrpSpPr>
        <p:grpSpPr>
          <a:xfrm>
            <a:off x="491186" y="2675332"/>
            <a:ext cx="5873329" cy="369300"/>
            <a:chOff x="861237" y="1958020"/>
            <a:chExt cx="4405107" cy="369300"/>
          </a:xfrm>
        </p:grpSpPr>
        <p:sp>
          <p:nvSpPr>
            <p:cNvPr id="419" name="Google Shape;419;g175c5d3cba0_0_316"/>
            <p:cNvSpPr txBox="1"/>
            <p:nvPr/>
          </p:nvSpPr>
          <p:spPr>
            <a:xfrm>
              <a:off x="978744" y="1958020"/>
              <a:ext cx="4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Ash polluted the local water supply</a:t>
              </a:r>
              <a:endParaRPr/>
            </a:p>
          </p:txBody>
        </p:sp>
        <p:sp>
          <p:nvSpPr>
            <p:cNvPr id="420" name="Google Shape;420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g175c5d3cba0_0_316"/>
          <p:cNvGrpSpPr/>
          <p:nvPr/>
        </p:nvGrpSpPr>
        <p:grpSpPr>
          <a:xfrm>
            <a:off x="490070" y="3252012"/>
            <a:ext cx="5761332" cy="646200"/>
            <a:chOff x="861237" y="1958021"/>
            <a:chExt cx="4321107" cy="646200"/>
          </a:xfrm>
        </p:grpSpPr>
        <p:sp>
          <p:nvSpPr>
            <p:cNvPr id="422" name="Google Shape;422;g175c5d3cba0_0_316"/>
            <p:cNvSpPr txBox="1"/>
            <p:nvPr/>
          </p:nvSpPr>
          <p:spPr>
            <a:xfrm>
              <a:off x="978744" y="1958021"/>
              <a:ext cx="420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Farmers could not let their animals drink from streams near the volcano </a:t>
              </a:r>
              <a:endParaRPr/>
            </a:p>
          </p:txBody>
        </p:sp>
        <p:sp>
          <p:nvSpPr>
            <p:cNvPr id="423" name="Google Shape;423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24" name="Google Shape;424;g175c5d3cba0_0_316"/>
          <p:cNvGraphicFramePr/>
          <p:nvPr/>
        </p:nvGraphicFramePr>
        <p:xfrm>
          <a:off x="6251698" y="1484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{0C3E5809-A57A-49C0-B793-8188A90AAD7F}</a:tableStyleId>
              </a:tblPr>
              <a:tblGrid>
                <a:gridCol w="570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Negative economic impact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g175c5d3cba0_0_316"/>
          <p:cNvSpPr txBox="1"/>
          <p:nvPr/>
        </p:nvSpPr>
        <p:spPr>
          <a:xfrm>
            <a:off x="6288807" y="2119779"/>
            <a:ext cx="5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chaos</a:t>
            </a:r>
            <a:endParaRPr/>
          </a:p>
        </p:txBody>
      </p:sp>
      <p:grpSp>
        <p:nvGrpSpPr>
          <p:cNvPr id="426" name="Google Shape;426;g175c5d3cba0_0_316"/>
          <p:cNvGrpSpPr/>
          <p:nvPr/>
        </p:nvGrpSpPr>
        <p:grpSpPr>
          <a:xfrm>
            <a:off x="6498633" y="2675332"/>
            <a:ext cx="5873329" cy="369300"/>
            <a:chOff x="861237" y="1958020"/>
            <a:chExt cx="4405107" cy="369300"/>
          </a:xfrm>
        </p:grpSpPr>
        <p:sp>
          <p:nvSpPr>
            <p:cNvPr id="427" name="Google Shape;427;g175c5d3cba0_0_316"/>
            <p:cNvSpPr txBox="1"/>
            <p:nvPr/>
          </p:nvSpPr>
          <p:spPr>
            <a:xfrm>
              <a:off x="978744" y="1958020"/>
              <a:ext cx="4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100,000 flights cancelled over eight days</a:t>
              </a:r>
              <a:endParaRPr/>
            </a:p>
          </p:txBody>
        </p:sp>
        <p:sp>
          <p:nvSpPr>
            <p:cNvPr id="428" name="Google Shape;428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g175c5d3cba0_0_316"/>
          <p:cNvGrpSpPr/>
          <p:nvPr/>
        </p:nvGrpSpPr>
        <p:grpSpPr>
          <a:xfrm>
            <a:off x="6497516" y="3250800"/>
            <a:ext cx="5761332" cy="369300"/>
            <a:chOff x="861237" y="1958021"/>
            <a:chExt cx="4321107" cy="369300"/>
          </a:xfrm>
        </p:grpSpPr>
        <p:sp>
          <p:nvSpPr>
            <p:cNvPr id="430" name="Google Shape;430;g175c5d3cba0_0_316"/>
            <p:cNvSpPr txBox="1"/>
            <p:nvPr/>
          </p:nvSpPr>
          <p:spPr>
            <a:xfrm>
              <a:off x="978744" y="1958021"/>
              <a:ext cx="420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 countries closed airspace</a:t>
              </a:r>
              <a:endParaRPr/>
            </a:p>
          </p:txBody>
        </p:sp>
        <p:sp>
          <p:nvSpPr>
            <p:cNvPr id="431" name="Google Shape;431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g175c5d3cba0_0_316"/>
          <p:cNvSpPr txBox="1"/>
          <p:nvPr/>
        </p:nvSpPr>
        <p:spPr>
          <a:xfrm>
            <a:off x="283200" y="4203520"/>
            <a:ext cx="5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Evacuation of locals</a:t>
            </a:r>
            <a:endParaRPr/>
          </a:p>
        </p:txBody>
      </p:sp>
      <p:grpSp>
        <p:nvGrpSpPr>
          <p:cNvPr id="433" name="Google Shape;433;g175c5d3cba0_0_316"/>
          <p:cNvGrpSpPr/>
          <p:nvPr/>
        </p:nvGrpSpPr>
        <p:grpSpPr>
          <a:xfrm>
            <a:off x="489571" y="4759073"/>
            <a:ext cx="5084149" cy="646200"/>
            <a:chOff x="861237" y="1958020"/>
            <a:chExt cx="3813207" cy="646200"/>
          </a:xfrm>
        </p:grpSpPr>
        <p:sp>
          <p:nvSpPr>
            <p:cNvPr id="434" name="Google Shape;434;g175c5d3cba0_0_316"/>
            <p:cNvSpPr txBox="1"/>
            <p:nvPr/>
          </p:nvSpPr>
          <p:spPr>
            <a:xfrm>
              <a:off x="978744" y="1958020"/>
              <a:ext cx="3695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Five hundred families had to leave their homes</a:t>
              </a:r>
              <a:endParaRPr/>
            </a:p>
          </p:txBody>
        </p:sp>
        <p:sp>
          <p:nvSpPr>
            <p:cNvPr id="435" name="Google Shape;435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g175c5d3cba0_0_316"/>
          <p:cNvGrpSpPr/>
          <p:nvPr/>
        </p:nvGrpSpPr>
        <p:grpSpPr>
          <a:xfrm>
            <a:off x="489571" y="5496342"/>
            <a:ext cx="5084149" cy="646200"/>
            <a:chOff x="861237" y="1958021"/>
            <a:chExt cx="3813207" cy="646200"/>
          </a:xfrm>
        </p:grpSpPr>
        <p:sp>
          <p:nvSpPr>
            <p:cNvPr id="437" name="Google Shape;437;g175c5d3cba0_0_316"/>
            <p:cNvSpPr txBox="1"/>
            <p:nvPr/>
          </p:nvSpPr>
          <p:spPr>
            <a:xfrm>
              <a:off x="978744" y="1958021"/>
              <a:ext cx="3695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Locals and rescuers had to wear face masks to avoid choking on the ash</a:t>
              </a:r>
              <a:endParaRPr/>
            </a:p>
          </p:txBody>
        </p:sp>
        <p:sp>
          <p:nvSpPr>
            <p:cNvPr id="438" name="Google Shape;438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g175c5d3cba0_0_316"/>
          <p:cNvSpPr txBox="1"/>
          <p:nvPr/>
        </p:nvSpPr>
        <p:spPr>
          <a:xfrm>
            <a:off x="6288000" y="4203525"/>
            <a:ext cx="5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earnings</a:t>
            </a:r>
            <a:endParaRPr/>
          </a:p>
        </p:txBody>
      </p:sp>
      <p:grpSp>
        <p:nvGrpSpPr>
          <p:cNvPr id="440" name="Google Shape;440;g175c5d3cba0_0_316"/>
          <p:cNvGrpSpPr/>
          <p:nvPr/>
        </p:nvGrpSpPr>
        <p:grpSpPr>
          <a:xfrm>
            <a:off x="6499171" y="4759078"/>
            <a:ext cx="5296144" cy="646200"/>
            <a:chOff x="861237" y="1958020"/>
            <a:chExt cx="3972207" cy="646200"/>
          </a:xfrm>
        </p:grpSpPr>
        <p:sp>
          <p:nvSpPr>
            <p:cNvPr id="441" name="Google Shape;441;g175c5d3cba0_0_316"/>
            <p:cNvSpPr txBox="1"/>
            <p:nvPr/>
          </p:nvSpPr>
          <p:spPr>
            <a:xfrm>
              <a:off x="978744" y="1958020"/>
              <a:ext cx="3854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Fresh fruit could not be transported by plane</a:t>
              </a:r>
              <a:endParaRPr/>
            </a:p>
          </p:txBody>
        </p:sp>
        <p:sp>
          <p:nvSpPr>
            <p:cNvPr id="442" name="Google Shape;442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g175c5d3cba0_0_316"/>
          <p:cNvGrpSpPr/>
          <p:nvPr/>
        </p:nvGrpSpPr>
        <p:grpSpPr>
          <a:xfrm>
            <a:off x="6499171" y="5496347"/>
            <a:ext cx="5579337" cy="646200"/>
            <a:chOff x="861237" y="1958021"/>
            <a:chExt cx="4184607" cy="646200"/>
          </a:xfrm>
        </p:grpSpPr>
        <p:sp>
          <p:nvSpPr>
            <p:cNvPr id="444" name="Google Shape;444;g175c5d3cba0_0_316"/>
            <p:cNvSpPr txBox="1"/>
            <p:nvPr/>
          </p:nvSpPr>
          <p:spPr>
            <a:xfrm>
              <a:off x="978744" y="1958021"/>
              <a:ext cx="4067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 1 million flower stalks went unsold in the first two days of the eruption</a:t>
              </a:r>
              <a:endParaRPr/>
            </a:p>
          </p:txBody>
        </p:sp>
        <p:sp>
          <p:nvSpPr>
            <p:cNvPr id="445" name="Google Shape;445;g175c5d3cba0_0_316"/>
            <p:cNvSpPr/>
            <p:nvPr/>
          </p:nvSpPr>
          <p:spPr>
            <a:xfrm>
              <a:off x="861237" y="2089741"/>
              <a:ext cx="101100" cy="101100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432000" y="972000"/>
            <a:ext cx="459539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Negative economic impacts</a:t>
            </a:r>
            <a:endParaRPr/>
          </a:p>
        </p:txBody>
      </p:sp>
      <p:sp>
        <p:nvSpPr>
          <p:cNvPr id="451" name="Google Shape;451;p47"/>
          <p:cNvSpPr txBox="1"/>
          <p:nvPr/>
        </p:nvSpPr>
        <p:spPr>
          <a:xfrm>
            <a:off x="432000" y="1584984"/>
            <a:ext cx="5953933" cy="185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March 2010, Eyjafjallajökull erupted: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hot cloud of ash and volcanic glass was released into the atmosphere.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caused severe disruption.</a:t>
            </a:r>
            <a:endParaRPr/>
          </a:p>
        </p:txBody>
      </p:sp>
      <p:graphicFrame>
        <p:nvGraphicFramePr>
          <p:cNvPr id="452" name="Google Shape;452;p47"/>
          <p:cNvGraphicFramePr/>
          <p:nvPr/>
        </p:nvGraphicFramePr>
        <p:xfrm>
          <a:off x="489887" y="39215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5409875"/>
              </a:tblGrid>
              <a:tr h="324775"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Travel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1058050"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European air traffic control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banned over          100,000 flights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million people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were affected.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ban on flying affected people travelling for business and tourism.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453" name="Google Shape;453;p47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</p:txBody>
      </p:sp>
      <p:graphicFrame>
        <p:nvGraphicFramePr>
          <p:cNvPr id="454" name="Google Shape;454;p47"/>
          <p:cNvGraphicFramePr/>
          <p:nvPr/>
        </p:nvGraphicFramePr>
        <p:xfrm>
          <a:off x="6020109" y="39215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5953925"/>
              </a:tblGrid>
              <a:tr h="383525"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Transport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1463050"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Fresh fruit, flowers, pharmaceuticals and electronic hardware could not be delivered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Companies in Africa and Asia were also affected.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overall cost of the ash cloud was approximately         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€3 billion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pic>
        <p:nvPicPr>
          <p:cNvPr descr="Map&#10;&#10;Description automatically generated"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319" y="967325"/>
            <a:ext cx="3030770" cy="2785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/>
        </p:nvSpPr>
        <p:spPr>
          <a:xfrm>
            <a:off x="432000" y="360000"/>
            <a:ext cx="11034585" cy="725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8038" lvl="0" marL="8080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6"/>
          <p:cNvSpPr/>
          <p:nvPr/>
        </p:nvSpPr>
        <p:spPr>
          <a:xfrm>
            <a:off x="432000" y="972000"/>
            <a:ext cx="486651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Positive economic impacts</a:t>
            </a:r>
            <a:endParaRPr/>
          </a:p>
        </p:txBody>
      </p:sp>
      <p:graphicFrame>
        <p:nvGraphicFramePr>
          <p:cNvPr id="462" name="Google Shape;462;p46"/>
          <p:cNvGraphicFramePr/>
          <p:nvPr/>
        </p:nvGraphicFramePr>
        <p:xfrm>
          <a:off x="478338" y="145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3511225"/>
                <a:gridCol w="4178000"/>
                <a:gridCol w="3546100"/>
              </a:tblGrid>
              <a:tr h="254000"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Heating and electricity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Agriculture and fish farming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Tourism and recreation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1655375"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Volcanoes produce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geothermal energy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a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renewable energy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Volcanic soil in Iceland is naturally warm.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helps grow potatoes and other vegetables.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Geothermal energy is used to heat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greenhouses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 springs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a major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tourist attraction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earns valuable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provides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local people in accommodation, transportation and retail.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/>
          <p:nvPr/>
        </p:nvSpPr>
        <p:spPr>
          <a:xfrm>
            <a:off x="5810305" y="4281166"/>
            <a:ext cx="50371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432000" y="972000"/>
            <a:ext cx="343555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Negative social impacts</a:t>
            </a:r>
            <a:endParaRPr/>
          </a:p>
        </p:txBody>
      </p:sp>
      <p:graphicFrame>
        <p:nvGraphicFramePr>
          <p:cNvPr id="469" name="Google Shape;469;p49"/>
          <p:cNvGraphicFramePr/>
          <p:nvPr/>
        </p:nvGraphicFramePr>
        <p:xfrm>
          <a:off x="508602" y="16173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5369775"/>
                <a:gridCol w="5233650"/>
              </a:tblGrid>
              <a:tr h="34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Settlement (1)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Settlement (2)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1290925"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Mid-Atlantic Ridge runs through the middle </a:t>
                      </a:r>
                      <a:b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 Iceland.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result, large-scale settlement avoids the centre of the island.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people live in or near the capital, Reykjavik, </a:t>
                      </a:r>
                      <a:b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the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west coast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prevailing south-westerly wind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carries the ash cloud from volcanoes towards the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east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result, there are fewer settlements in the east of the country.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avoid this hazard from volcanic eruptions, seventy per cent of Iceland’s population lives in </a:t>
                      </a:r>
                      <a:b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south-west.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470" name="Google Shape;470;p49"/>
          <p:cNvSpPr txBox="1"/>
          <p:nvPr/>
        </p:nvSpPr>
        <p:spPr>
          <a:xfrm>
            <a:off x="432000" y="360001"/>
            <a:ext cx="11034585" cy="45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/>
          <p:nvPr/>
        </p:nvSpPr>
        <p:spPr>
          <a:xfrm>
            <a:off x="432000" y="972000"/>
            <a:ext cx="434041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Positive social impacts</a:t>
            </a:r>
            <a:endParaRPr/>
          </a:p>
        </p:txBody>
      </p:sp>
      <p:graphicFrame>
        <p:nvGraphicFramePr>
          <p:cNvPr id="476" name="Google Shape;476;p48"/>
          <p:cNvGraphicFramePr/>
          <p:nvPr/>
        </p:nvGraphicFramePr>
        <p:xfrm>
          <a:off x="518077" y="15664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5204300"/>
                <a:gridCol w="4878700"/>
              </a:tblGrid>
              <a:tr h="42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Improved health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Job creation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1703025"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Iceland’s capital, Reykjavik, is one of the cleanest cities in the world.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Using geothermal energy has improved air quality and people’s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health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reduces Iceland’s impact on climate change.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Tourism helps to reduce outward migration.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Young people have found jobs in hotels, bars and restaurants.</a:t>
                      </a:r>
                      <a:endParaRPr/>
                    </a:p>
                    <a:p>
                      <a:pPr indent="-268288" lvl="0" marL="2682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 creation helps maintain a stable population in Iceland.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48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low confidence" id="484" name="Google Shape;4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897" y="1225145"/>
            <a:ext cx="4469372" cy="8780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5" name="Google Shape;485;p50"/>
          <p:cNvGraphicFramePr/>
          <p:nvPr/>
        </p:nvGraphicFramePr>
        <p:xfrm>
          <a:off x="2024743" y="1225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7129000"/>
              </a:tblGrid>
              <a:tr h="60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 anchor="b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8753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geothermal energy?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</a:t>
                      </a:r>
                      <a:r>
                        <a:rPr b="1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 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for geothermal energy in Iceland.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66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briefly </a:t>
                      </a:r>
                      <a:r>
                        <a:rPr b="1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 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 impacts of volcanic activity in Iceland.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</a:t>
                      </a:r>
                      <a:r>
                        <a:rPr b="1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 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 impacts of volcanic activity in Iceland.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how geothermal energy has improved the wellbeing of people in Iceland.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Text&#10;&#10;Description automatically generated with low confidence" id="486" name="Google Shape;4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743" y="1156224"/>
            <a:ext cx="4469372" cy="87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3" name="Google Shape;493;p51"/>
          <p:cNvGraphicFramePr/>
          <p:nvPr/>
        </p:nvGraphicFramePr>
        <p:xfrm>
          <a:off x="1967076" y="1645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{CD4FCCF2-F78E-43D0-B018-EFD5A64425DC}</a:tableStyleId>
              </a:tblPr>
              <a:tblGrid>
                <a:gridCol w="7964425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3</a:t>
                      </a:r>
                      <a:endParaRPr b="1" i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Is there geothermal energy in Ireland?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How does geothermal energy help limit climate change?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Why do some people continue to live near volcanoes?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2.4 on page 7 of your Skills Book.</a:t>
            </a:r>
            <a:endParaRPr/>
          </a:p>
        </p:txBody>
      </p:sp>
      <p:sp>
        <p:nvSpPr>
          <p:cNvPr id="500" name="Google Shape;500;p52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7720" lvl="0" marL="8077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The Economic and Social Impact of Volcanoes on Iceland</a:t>
            </a:r>
            <a:endParaRPr b="1" i="0" sz="4000" u="none" cap="none" strike="noStrike">
              <a:solidFill>
                <a:srgbClr val="39304C"/>
              </a:solidFill>
              <a:latin typeface="Glory"/>
              <a:ea typeface="Glory"/>
              <a:cs typeface="Glory"/>
              <a:sym typeface="Glor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Responding to Volcanoes</a:t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432000" y="1080000"/>
            <a:ext cx="898550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Pair Plan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Pair up with a classmate</a:t>
            </a:r>
            <a:r>
              <a:rPr b="1" i="0" lang="en-US" sz="2400" u="none" cap="none" strike="noStrike">
                <a:solidFill>
                  <a:srgbClr val="1E478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400" u="none" cap="none" strike="noStrike">
              <a:solidFill>
                <a:srgbClr val="1E47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432000" y="2074451"/>
            <a:ext cx="9331980" cy="2924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March 2010, Eyjafjallajökull erupted.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Imagine that a volcano is about to erupt near where you live.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You have been given the job of managing the effects of the eruption.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What is your plan to get people to safety?</a:t>
            </a:r>
            <a:endParaRPr/>
          </a:p>
          <a:p>
            <a:pPr indent="-4048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Char char="●"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How will you deal with the aftermath of the eruption?</a:t>
            </a:r>
            <a:endParaRPr/>
          </a:p>
          <a:p>
            <a:pPr indent="-265113" lvl="0" marL="40481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5113" lvl="0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14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3275" lvl="0" marL="803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How Volcanoes are Formed</a:t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110" name="Google Shape;1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80" y="1530627"/>
            <a:ext cx="4958762" cy="344061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1" name="Google Shape;111;p30"/>
          <p:cNvSpPr/>
          <p:nvPr/>
        </p:nvSpPr>
        <p:spPr>
          <a:xfrm>
            <a:off x="6625642" y="1529012"/>
            <a:ext cx="3187431" cy="3440618"/>
          </a:xfrm>
          <a:prstGeom prst="rect">
            <a:avLst/>
          </a:prstGeom>
          <a:solidFill>
            <a:srgbClr val="FFFFFF">
              <a:alpha val="28627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  <p:txBody>
          <a:bodyPr anchorCtr="0" anchor="t" bIns="45700" lIns="324000" spcFirstLastPara="1" rIns="91425" wrap="square" tIns="39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https://www.youtube.com/watch?v=K7Oq9_DU1Mc</a:t>
            </a:r>
            <a:endParaRPr sz="22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volcanic mountain,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or volcano, forms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when magma moves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up to the surface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Earth through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small opening called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vent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54"/>
          <p:cNvGraphicFramePr/>
          <p:nvPr/>
        </p:nvGraphicFramePr>
        <p:xfrm>
          <a:off x="520680" y="9829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{0E3399FE-2A68-4AF7-852B-CADB073D10EF}</a:tableStyleId>
              </a:tblPr>
              <a:tblGrid>
                <a:gridCol w="5429450"/>
                <a:gridCol w="5342700"/>
              </a:tblGrid>
              <a:tr h="34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Short-term responses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57188" lvl="0" marL="3571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Long-term responses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1290925"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search and rescue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teams to find survivors.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Survivors will need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 treatment</a:t>
                      </a:r>
                      <a:r>
                        <a:rPr b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food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shelter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 up </a:t>
                      </a: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information points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relatives.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disaster area.</a:t>
                      </a:r>
                      <a:endParaRPr/>
                    </a:p>
                  </a:txBody>
                  <a:tcPr marT="45725" marB="45725" marR="75575" marL="7557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Preparation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Disaster response systems </a:t>
                      </a:r>
                      <a:r>
                        <a:rPr b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aid to be sent quickly to locations affected by disasters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Planning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Hazard mapping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predict the likely path of lava flows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Education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people to be prepared 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a disaster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Rebuilding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Rebuilding damaged property </a:t>
                      </a:r>
                      <a:endParaRPr/>
                    </a:p>
                    <a:p>
                      <a:pPr indent="-258762" lvl="1" marL="715963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Restoring services</a:t>
                      </a:r>
                      <a:endParaRPr/>
                    </a:p>
                  </a:txBody>
                  <a:tcPr marT="45725" marB="45725" marR="75575" marL="75575"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54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Responding to Volcanoes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Responding to Volcanoes</a:t>
            </a:r>
            <a:endParaRPr/>
          </a:p>
        </p:txBody>
      </p:sp>
      <p:sp>
        <p:nvSpPr>
          <p:cNvPr id="519" name="Google Shape;519;p55"/>
          <p:cNvSpPr txBox="1"/>
          <p:nvPr/>
        </p:nvSpPr>
        <p:spPr>
          <a:xfrm>
            <a:off x="1943846" y="2736382"/>
            <a:ext cx="8868133" cy="461665"/>
          </a:xfrm>
          <a:prstGeom prst="rect">
            <a:avLst/>
          </a:prstGeom>
          <a:solidFill>
            <a:srgbClr val="70228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the CBA1 Warm-Up on page 18 of your Textbook.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6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2.5 on page 7 of your Skills Book.</a:t>
            </a:r>
            <a:endParaRPr/>
          </a:p>
        </p:txBody>
      </p:sp>
      <p:sp>
        <p:nvSpPr>
          <p:cNvPr id="526" name="Google Shape;526;p56"/>
          <p:cNvSpPr txBox="1"/>
          <p:nvPr/>
        </p:nvSpPr>
        <p:spPr>
          <a:xfrm>
            <a:off x="432000" y="360001"/>
            <a:ext cx="11034585" cy="6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Responding to Volcanoes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/>
        </p:nvSpPr>
        <p:spPr>
          <a:xfrm>
            <a:off x="431999" y="334948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Assess your progress</a:t>
            </a:r>
            <a:endParaRPr/>
          </a:p>
        </p:txBody>
      </p:sp>
      <p:sp>
        <p:nvSpPr>
          <p:cNvPr id="532" name="Google Shape;532;p57"/>
          <p:cNvSpPr txBox="1"/>
          <p:nvPr/>
        </p:nvSpPr>
        <p:spPr>
          <a:xfrm>
            <a:off x="431999" y="1092622"/>
            <a:ext cx="9576295" cy="400110"/>
          </a:xfrm>
          <a:prstGeom prst="rect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chemeClr val="lt1">
                <a:alpha val="1490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Go to page 8 of your Skills Book and assess your progress.</a:t>
            </a:r>
            <a:endParaRPr/>
          </a:p>
        </p:txBody>
      </p:sp>
      <p:sp>
        <p:nvSpPr>
          <p:cNvPr id="533" name="Google Shape;533;p57"/>
          <p:cNvSpPr txBox="1"/>
          <p:nvPr/>
        </p:nvSpPr>
        <p:spPr>
          <a:xfrm>
            <a:off x="432000" y="1656001"/>
            <a:ext cx="9576294" cy="3012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Describe and explain how volcanoes are formed.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2.2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Name the different types of volcanoes.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2.3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distribution of volcanoes.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2.4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and explain the economic and social impacts of volcanoes.</a:t>
            </a:r>
            <a:endParaRPr/>
          </a:p>
          <a:p>
            <a:pPr indent="-719138" lvl="0" marL="71913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and explain how people respond to and manage the effects of volcanoes.</a:t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 txBox="1"/>
          <p:nvPr/>
        </p:nvSpPr>
        <p:spPr>
          <a:xfrm>
            <a:off x="432000" y="4788000"/>
            <a:ext cx="9576296" cy="707886"/>
          </a:xfrm>
          <a:prstGeom prst="rect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chemeClr val="accent4">
                <a:alpha val="37647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Identify any gaps in your learning. Use the Rapid Revision on page 19 of your Textbook to jog your memory.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58c45fa942_0_10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124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wspaper-roll.png" id="541" name="Google Shape;541;g158c45fa942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801" y="194734"/>
            <a:ext cx="6190734" cy="207715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58c45fa942_0_105"/>
          <p:cNvSpPr txBox="1"/>
          <p:nvPr/>
        </p:nvSpPr>
        <p:spPr>
          <a:xfrm>
            <a:off x="476503" y="2492014"/>
            <a:ext cx="471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VOLCANO ERUPTS IN SOUTH ICELAND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58c45fa942_0_105"/>
          <p:cNvSpPr txBox="1"/>
          <p:nvPr/>
        </p:nvSpPr>
        <p:spPr>
          <a:xfrm>
            <a:off x="475025" y="3676695"/>
            <a:ext cx="420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BBC News report on a volcanic eruption in southern Iceland.</a:t>
            </a:r>
            <a:endParaRPr/>
          </a:p>
        </p:txBody>
      </p:sp>
      <p:pic>
        <p:nvPicPr>
          <p:cNvPr id="544" name="Google Shape;544;g158c45fa942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4956" y="2492014"/>
            <a:ext cx="7090920" cy="347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g158c45fa942_0_114"/>
          <p:cNvGrpSpPr/>
          <p:nvPr/>
        </p:nvGrpSpPr>
        <p:grpSpPr>
          <a:xfrm>
            <a:off x="-32" y="976510"/>
            <a:ext cx="12768410" cy="546648"/>
            <a:chOff x="951216" y="573682"/>
            <a:chExt cx="9576547" cy="546648"/>
          </a:xfrm>
        </p:grpSpPr>
        <p:sp>
          <p:nvSpPr>
            <p:cNvPr id="551" name="Google Shape;551;g158c45fa942_0_114"/>
            <p:cNvSpPr txBox="1"/>
            <p:nvPr/>
          </p:nvSpPr>
          <p:spPr>
            <a:xfrm>
              <a:off x="2901463" y="597130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Video: Eyjafjallajökull Erupting</a:t>
              </a:r>
              <a:endParaRPr/>
            </a:p>
          </p:txBody>
        </p:sp>
        <p:sp>
          <p:nvSpPr>
            <p:cNvPr id="552" name="Google Shape;552;g158c45fa942_0_114"/>
            <p:cNvSpPr txBox="1"/>
            <p:nvPr/>
          </p:nvSpPr>
          <p:spPr>
            <a:xfrm>
              <a:off x="951216" y="573682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749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3" name="Google Shape;553;g158c45fa942_0_1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449" y="1779841"/>
            <a:ext cx="73628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3275" lvl="0" marL="803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How Volcanoes are Formed</a:t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, schematic&#10;&#10;Description automatically generated" id="117" name="Google Shape;117;p31"/>
          <p:cNvPicPr preferRelativeResize="0"/>
          <p:nvPr/>
        </p:nvPicPr>
        <p:blipFill rotWithShape="1">
          <a:blip r:embed="rId3">
            <a:alphaModFix/>
          </a:blip>
          <a:srcRect b="0" l="1357" r="0" t="0"/>
          <a:stretch/>
        </p:blipFill>
        <p:spPr>
          <a:xfrm>
            <a:off x="5872680" y="1397621"/>
            <a:ext cx="5232613" cy="414987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8" name="Google Shape;118;p31"/>
          <p:cNvSpPr/>
          <p:nvPr/>
        </p:nvSpPr>
        <p:spPr>
          <a:xfrm>
            <a:off x="561703" y="1397620"/>
            <a:ext cx="5310977" cy="5867475"/>
          </a:xfrm>
          <a:prstGeom prst="rect">
            <a:avLst/>
          </a:prstGeom>
          <a:solidFill>
            <a:srgbClr val="FFFFFF">
              <a:alpha val="784"/>
            </a:srgbClr>
          </a:solidFill>
          <a:ln>
            <a:noFill/>
          </a:ln>
        </p:spPr>
        <p:txBody>
          <a:bodyPr anchorCtr="0" anchor="t" bIns="45700" lIns="252000" spcFirstLastPara="1" rIns="72000" wrap="square" tIns="36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magma is stored underground 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magma chamber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The gases build 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the magma chamber. The pressure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from the gases causes the magma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to erupt out of the vent through 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opening called a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crater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When magma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reaches the Earth’s surface, it is known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lava</a:t>
            </a: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The lava flow cools down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hardens around the vent.</a:t>
            </a:r>
            <a:endParaRPr b="0" i="0" sz="2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03275" lvl="0" marL="803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How Volcanoes are Formed</a:t>
            </a:r>
            <a:endParaRPr b="1" i="0" sz="32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radar chart&#10;&#10;Description automatically generated" id="124" name="Google Shape;1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860" y="1263500"/>
            <a:ext cx="4626140" cy="449599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</p:pic>
      <p:sp>
        <p:nvSpPr>
          <p:cNvPr id="125" name="Google Shape;125;p32"/>
          <p:cNvSpPr/>
          <p:nvPr/>
        </p:nvSpPr>
        <p:spPr>
          <a:xfrm>
            <a:off x="6491900" y="1059594"/>
            <a:ext cx="3886168" cy="46981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t" bIns="45700" lIns="468000" spcFirstLastPara="1" rIns="72000" wrap="square" tIns="68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Other materials, such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as cinders and ash,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are also erupted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from a volcano. After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repeated eruptions,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E4783"/>
                </a:solidFill>
                <a:latin typeface="Inter"/>
                <a:ea typeface="Inter"/>
                <a:cs typeface="Inter"/>
                <a:sym typeface="Inter"/>
              </a:rPr>
              <a:t>layers of ash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E4783"/>
                </a:solidFill>
                <a:latin typeface="Inter"/>
                <a:ea typeface="Inter"/>
                <a:cs typeface="Inter"/>
                <a:sym typeface="Inter"/>
              </a:rPr>
              <a:t>lava </a:t>
            </a: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build up around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the vent to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a cone-shaped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E4783"/>
                </a:solidFill>
                <a:latin typeface="Inter Medium"/>
                <a:ea typeface="Inter Medium"/>
                <a:cs typeface="Inter Medium"/>
                <a:sym typeface="Inter Medium"/>
              </a:rPr>
              <a:t>mountain.</a:t>
            </a:r>
            <a:endParaRPr b="0" i="0" sz="2200" u="none" cap="none" strike="noStrike">
              <a:solidFill>
                <a:srgbClr val="1E47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0bead93f3_0_0"/>
          <p:cNvSpPr txBox="1"/>
          <p:nvPr/>
        </p:nvSpPr>
        <p:spPr>
          <a:xfrm>
            <a:off x="210900" y="195300"/>
            <a:ext cx="11770200" cy="6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HOW VOLCANOES ARE FORMED</a:t>
            </a:r>
            <a:endParaRPr b="1" sz="1800" u="sng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1. A volcano forms when magma moves up to the surface through a small opening called a vent. 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2. The magma is stored underground in a chamber called a magma chamber. Gases build up in the magma chamber and the pressure from the gases causes the magma to </a:t>
            </a:r>
            <a:r>
              <a:rPr b="1"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erupt </a:t>
            </a: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out of the vent through an opening called a crater. 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3. When magma reaches the Earth’s surface, it is known as lava. 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4.The lava flow cools down and hardens around the vent. Ash and cinders are also ejected from a volcano when it erupts. 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5. After repeated eruptions, layers of ash and lava build up around the vent to form a </a:t>
            </a:r>
            <a:r>
              <a:rPr b="1"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cone-shaped mountain.</a:t>
            </a:r>
            <a:endParaRPr b="1"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An example of an active volcano is ___________ in __________. (</a:t>
            </a: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Choose</a:t>
            </a: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 one from list below to finish your notes). 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Mauna Loa - Hawaii.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Eyjafjallajokull - Iceland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Mount Vesuvius - Italy.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Mount Nyiragongo - Congo.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Taal Volcano - Philippines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Mount Merapi - Indonesia</a:t>
            </a:r>
            <a:endParaRPr sz="1800">
              <a:solidFill>
                <a:schemeClr val="dk1"/>
              </a:solidFill>
              <a:highlight>
                <a:srgbClr val="F1F3F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158c45fa942_0_0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138" name="Google Shape;138;g158c45fa942_0_0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Volcanic Mountains</a:t>
              </a:r>
              <a:endParaRPr/>
            </a:p>
          </p:txBody>
        </p:sp>
        <p:sp>
          <p:nvSpPr>
            <p:cNvPr id="139" name="Google Shape;139;g158c45fa942_0_0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2.2</a:t>
              </a:r>
              <a:endParaRPr/>
            </a:p>
          </p:txBody>
        </p:sp>
      </p:grpSp>
      <p:grpSp>
        <p:nvGrpSpPr>
          <p:cNvPr id="140" name="Google Shape;140;g158c45fa942_0_0"/>
          <p:cNvGrpSpPr/>
          <p:nvPr/>
        </p:nvGrpSpPr>
        <p:grpSpPr>
          <a:xfrm>
            <a:off x="1613001" y="1630185"/>
            <a:ext cx="9365329" cy="4744201"/>
            <a:chOff x="4937125" y="1906770"/>
            <a:chExt cx="7024173" cy="4744201"/>
          </a:xfrm>
        </p:grpSpPr>
        <p:sp>
          <p:nvSpPr>
            <p:cNvPr id="141" name="Google Shape;141;g158c45fa942_0_0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" name="Google Shape;142;g158c45fa942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92178" y="1991675"/>
              <a:ext cx="6816194" cy="4529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158c45fa942_0_0"/>
            <p:cNvSpPr txBox="1"/>
            <p:nvPr/>
          </p:nvSpPr>
          <p:spPr>
            <a:xfrm>
              <a:off x="10430098" y="6374071"/>
              <a:ext cx="1531200" cy="2769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An eruption</a:t>
              </a:r>
              <a:endParaRPr/>
            </a:p>
          </p:txBody>
        </p:sp>
      </p:grpSp>
      <p:grpSp>
        <p:nvGrpSpPr>
          <p:cNvPr id="144" name="Google Shape;144;g158c45fa942_0_0"/>
          <p:cNvGrpSpPr/>
          <p:nvPr/>
        </p:nvGrpSpPr>
        <p:grpSpPr>
          <a:xfrm>
            <a:off x="1613001" y="1298985"/>
            <a:ext cx="9365329" cy="4929001"/>
            <a:chOff x="4937125" y="1906770"/>
            <a:chExt cx="7024173" cy="4929001"/>
          </a:xfrm>
        </p:grpSpPr>
        <p:sp>
          <p:nvSpPr>
            <p:cNvPr id="145" name="Google Shape;145;g158c45fa942_0_0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g158c45fa942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2178" y="1973481"/>
              <a:ext cx="6816192" cy="4566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158c45fa942_0_0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Two volcanic mountains</a:t>
              </a:r>
              <a:endParaRPr/>
            </a:p>
          </p:txBody>
        </p:sp>
      </p:grpSp>
      <p:grpSp>
        <p:nvGrpSpPr>
          <p:cNvPr id="148" name="Google Shape;148;g158c45fa942_0_0"/>
          <p:cNvGrpSpPr/>
          <p:nvPr/>
        </p:nvGrpSpPr>
        <p:grpSpPr>
          <a:xfrm>
            <a:off x="1613192" y="1299043"/>
            <a:ext cx="9791895" cy="5436688"/>
            <a:chOff x="5303315" y="1906770"/>
            <a:chExt cx="6657983" cy="4929001"/>
          </a:xfrm>
        </p:grpSpPr>
        <p:sp>
          <p:nvSpPr>
            <p:cNvPr id="149" name="Google Shape;149;g158c45fa942_0_0"/>
            <p:cNvSpPr/>
            <p:nvPr/>
          </p:nvSpPr>
          <p:spPr>
            <a:xfrm>
              <a:off x="5303315" y="1906770"/>
              <a:ext cx="6201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g158c45fa942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56064" y="1973481"/>
              <a:ext cx="6088421" cy="4566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g158c45fa942_0_0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Cone-shaped volcanic mountain</a:t>
              </a:r>
              <a:endParaRPr/>
            </a:p>
          </p:txBody>
        </p:sp>
      </p:grpSp>
      <p:grpSp>
        <p:nvGrpSpPr>
          <p:cNvPr id="152" name="Google Shape;152;g158c45fa942_0_0"/>
          <p:cNvGrpSpPr/>
          <p:nvPr/>
        </p:nvGrpSpPr>
        <p:grpSpPr>
          <a:xfrm>
            <a:off x="1612635" y="1298985"/>
            <a:ext cx="9365329" cy="4929001"/>
            <a:chOff x="4937125" y="1906770"/>
            <a:chExt cx="7024173" cy="4929001"/>
          </a:xfrm>
        </p:grpSpPr>
        <p:sp>
          <p:nvSpPr>
            <p:cNvPr id="153" name="Google Shape;153;g158c45fa942_0_0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4" name="Google Shape;154;g158c45fa942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92178" y="1988125"/>
              <a:ext cx="6816194" cy="4537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158c45fa942_0_0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 crater at the top of a volcano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g158c45fa942_0_23"/>
          <p:cNvGrpSpPr/>
          <p:nvPr/>
        </p:nvGrpSpPr>
        <p:grpSpPr>
          <a:xfrm>
            <a:off x="375733" y="268618"/>
            <a:ext cx="11028180" cy="523200"/>
            <a:chOff x="703846" y="499731"/>
            <a:chExt cx="8271342" cy="523200"/>
          </a:xfrm>
        </p:grpSpPr>
        <p:sp>
          <p:nvSpPr>
            <p:cNvPr id="162" name="Google Shape;162;g158c45fa942_0_23"/>
            <p:cNvSpPr txBox="1"/>
            <p:nvPr/>
          </p:nvSpPr>
          <p:spPr>
            <a:xfrm>
              <a:off x="1348888" y="499731"/>
              <a:ext cx="762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Volcanic Mountains</a:t>
              </a:r>
              <a:endParaRPr/>
            </a:p>
          </p:txBody>
        </p:sp>
        <p:sp>
          <p:nvSpPr>
            <p:cNvPr id="163" name="Google Shape;163;g158c45fa942_0_23"/>
            <p:cNvSpPr txBox="1"/>
            <p:nvPr/>
          </p:nvSpPr>
          <p:spPr>
            <a:xfrm>
              <a:off x="703846" y="499731"/>
              <a:ext cx="79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2.2</a:t>
              </a:r>
              <a:endParaRPr/>
            </a:p>
          </p:txBody>
        </p:sp>
      </p:grpSp>
      <p:grpSp>
        <p:nvGrpSpPr>
          <p:cNvPr id="164" name="Google Shape;164;g158c45fa942_0_23"/>
          <p:cNvGrpSpPr/>
          <p:nvPr/>
        </p:nvGrpSpPr>
        <p:grpSpPr>
          <a:xfrm>
            <a:off x="1612635" y="1273112"/>
            <a:ext cx="9365329" cy="4659536"/>
            <a:chOff x="4937125" y="1991435"/>
            <a:chExt cx="7024173" cy="4659536"/>
          </a:xfrm>
        </p:grpSpPr>
        <p:sp>
          <p:nvSpPr>
            <p:cNvPr id="165" name="Google Shape;165;g158c45fa942_0_23"/>
            <p:cNvSpPr/>
            <p:nvPr/>
          </p:nvSpPr>
          <p:spPr>
            <a:xfrm>
              <a:off x="4937125" y="1991435"/>
              <a:ext cx="6927300" cy="45360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6" name="Google Shape;166;g158c45fa942_0_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96174" y="2033336"/>
              <a:ext cx="6808202" cy="4446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158c45fa942_0_23"/>
            <p:cNvSpPr txBox="1"/>
            <p:nvPr/>
          </p:nvSpPr>
          <p:spPr>
            <a:xfrm>
              <a:off x="10430098" y="6374071"/>
              <a:ext cx="1531200" cy="2769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Erupting volcano</a:t>
              </a:r>
              <a:endParaRPr/>
            </a:p>
          </p:txBody>
        </p:sp>
      </p:grpSp>
      <p:grpSp>
        <p:nvGrpSpPr>
          <p:cNvPr id="168" name="Google Shape;168;g158c45fa942_0_23"/>
          <p:cNvGrpSpPr/>
          <p:nvPr/>
        </p:nvGrpSpPr>
        <p:grpSpPr>
          <a:xfrm>
            <a:off x="1612635" y="1273112"/>
            <a:ext cx="9365329" cy="4744201"/>
            <a:chOff x="4937125" y="1906770"/>
            <a:chExt cx="7024173" cy="4744201"/>
          </a:xfrm>
        </p:grpSpPr>
        <p:sp>
          <p:nvSpPr>
            <p:cNvPr id="169" name="Google Shape;169;g158c45fa942_0_23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g158c45fa942_0_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2178" y="1991675"/>
              <a:ext cx="6816194" cy="4529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g158c45fa942_0_23"/>
            <p:cNvSpPr txBox="1"/>
            <p:nvPr/>
          </p:nvSpPr>
          <p:spPr>
            <a:xfrm>
              <a:off x="10430098" y="6374071"/>
              <a:ext cx="1531200" cy="2769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An eruption</a:t>
              </a:r>
              <a:endParaRPr/>
            </a:p>
          </p:txBody>
        </p:sp>
      </p:grpSp>
      <p:grpSp>
        <p:nvGrpSpPr>
          <p:cNvPr id="172" name="Google Shape;172;g158c45fa942_0_23"/>
          <p:cNvGrpSpPr/>
          <p:nvPr/>
        </p:nvGrpSpPr>
        <p:grpSpPr>
          <a:xfrm>
            <a:off x="1612635" y="1273112"/>
            <a:ext cx="9365329" cy="4929001"/>
            <a:chOff x="4937125" y="1906770"/>
            <a:chExt cx="7024173" cy="4929001"/>
          </a:xfrm>
        </p:grpSpPr>
        <p:sp>
          <p:nvSpPr>
            <p:cNvPr id="173" name="Google Shape;173;g158c45fa942_0_23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" name="Google Shape;174;g158c45fa942_0_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2178" y="1973481"/>
              <a:ext cx="6816192" cy="4566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g158c45fa942_0_23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Two volcanic mountains</a:t>
              </a:r>
              <a:endParaRPr/>
            </a:p>
          </p:txBody>
        </p:sp>
      </p:grpSp>
      <p:grpSp>
        <p:nvGrpSpPr>
          <p:cNvPr id="176" name="Google Shape;176;g158c45fa942_0_23"/>
          <p:cNvGrpSpPr/>
          <p:nvPr/>
        </p:nvGrpSpPr>
        <p:grpSpPr>
          <a:xfrm>
            <a:off x="1613192" y="1273170"/>
            <a:ext cx="9791895" cy="5436688"/>
            <a:chOff x="5303315" y="1906770"/>
            <a:chExt cx="6657983" cy="4929001"/>
          </a:xfrm>
        </p:grpSpPr>
        <p:sp>
          <p:nvSpPr>
            <p:cNvPr id="177" name="Google Shape;177;g158c45fa942_0_23"/>
            <p:cNvSpPr/>
            <p:nvPr/>
          </p:nvSpPr>
          <p:spPr>
            <a:xfrm>
              <a:off x="5303315" y="1906770"/>
              <a:ext cx="6201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" name="Google Shape;178;g158c45fa942_0_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56064" y="1973481"/>
              <a:ext cx="6088421" cy="4566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g158c45fa942_0_23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Cone-shaped volcanic mountain</a:t>
              </a:r>
              <a:endParaRPr/>
            </a:p>
          </p:txBody>
        </p:sp>
      </p:grpSp>
      <p:grpSp>
        <p:nvGrpSpPr>
          <p:cNvPr id="180" name="Google Shape;180;g158c45fa942_0_23"/>
          <p:cNvGrpSpPr/>
          <p:nvPr/>
        </p:nvGrpSpPr>
        <p:grpSpPr>
          <a:xfrm>
            <a:off x="1612635" y="1273112"/>
            <a:ext cx="9365329" cy="4929001"/>
            <a:chOff x="4937125" y="1906770"/>
            <a:chExt cx="7024173" cy="4929001"/>
          </a:xfrm>
        </p:grpSpPr>
        <p:sp>
          <p:nvSpPr>
            <p:cNvPr id="181" name="Google Shape;181;g158c45fa942_0_23"/>
            <p:cNvSpPr/>
            <p:nvPr/>
          </p:nvSpPr>
          <p:spPr>
            <a:xfrm>
              <a:off x="4937125" y="1906770"/>
              <a:ext cx="6927300" cy="46971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g158c45fa942_0_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96174" y="1988125"/>
              <a:ext cx="6808202" cy="4537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158c45fa942_0_23"/>
            <p:cNvSpPr txBox="1"/>
            <p:nvPr/>
          </p:nvSpPr>
          <p:spPr>
            <a:xfrm>
              <a:off x="10430098" y="6374071"/>
              <a:ext cx="1531200" cy="461700"/>
            </a:xfrm>
            <a:prstGeom prst="rect">
              <a:avLst/>
            </a:prstGeom>
            <a:solidFill>
              <a:srgbClr val="009C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 crater at the top of a volcano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2021-10-04T12:15:27Z</dcterms:created>
  <dc:creator>Joe O'Keeffe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0x01010027F1A6EEC15CF140B7B25E5E96887263</vt:lpwstr>
  </property>
  <property fmtid="{D5CDD505-2E9C-101B-9397-08002B2CF9AE}" pid="3" name="MediaServiceImageTags">
    <vt:lpwstr/>
  </property>
</Properties>
</file>